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Lst>
  <p:sldSz cx="18288000" cy="10287000"/>
  <p:notesSz cx="6858000" cy="9144000"/>
  <p:embeddedFontLst>
    <p:embeddedFont>
      <p:font typeface="Bebas Neue Bold" panose="020B0604020202020204" charset="0"/>
      <p:regular r:id="rId21"/>
    </p:embeddedFont>
    <p:embeddedFont>
      <p:font typeface="Canva Sans" panose="020B0604020202020204" charset="0"/>
      <p:regular r:id="rId22"/>
    </p:embeddedFont>
    <p:embeddedFont>
      <p:font typeface="Canva Sans Bold" panose="020B0604020202020204" charset="0"/>
      <p:regular r:id="rId23"/>
    </p:embeddedFont>
    <p:embeddedFont>
      <p:font typeface="Mero Thai" panose="020B0604020202020204" charset="-34"/>
      <p:regular r:id="rId24"/>
    </p:embeddedFont>
    <p:embeddedFont>
      <p:font typeface="Neue Machina" panose="020B0604020202020204" charset="0"/>
      <p:regular r:id="rId25"/>
    </p:embeddedFont>
    <p:embeddedFont>
      <p:font typeface="Neue Machina Light" panose="020B0604020202020204" charset="0"/>
      <p:regular r:id="rId26"/>
    </p:embeddedFont>
    <p:embeddedFont>
      <p:font typeface="Neue Machina Ultra-Bold" panose="020B0604020202020204" charset="0"/>
      <p:regular r:id="rId27"/>
    </p:embeddedFont>
    <p:embeddedFont>
      <p:font typeface="Poppins Medium" panose="00000600000000000000" pitchFamily="2" charset="0"/>
      <p:regular r:id="rId28"/>
    </p:embeddedFont>
    <p:embeddedFont>
      <p:font typeface="Poppins Medium Bold" panose="020B0604020202020204" charset="0"/>
      <p:regular r:id="rId2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6" d="100"/>
          <a:sy n="56" d="100"/>
        </p:scale>
        <p:origin x="378" y="3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font" Target="fonts/font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presProps" Target="presProp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4/24/2024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4/24/2024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4/24/2024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4/24/2024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 Id="rId5" Type="http://schemas.openxmlformats.org/officeDocument/2006/relationships/image" Target="../media/image35.svg"/><Relationship Id="rId4" Type="http://schemas.openxmlformats.org/officeDocument/2006/relationships/image" Target="../media/image34.png"/></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39.png"/><Relationship Id="rId2"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1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 Id="rId4" Type="http://schemas.openxmlformats.org/officeDocument/2006/relationships/image" Target="../media/image4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svg"/><Relationship Id="rId7" Type="http://schemas.openxmlformats.org/officeDocument/2006/relationships/image" Target="../media/image7.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 Id="rId9" Type="http://schemas.openxmlformats.org/officeDocument/2006/relationships/image" Target="../media/image9.svg"/></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9.svg"/></Relationships>
</file>

<file path=ppt/slides/_rels/slide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 Id="rId5" Type="http://schemas.openxmlformats.org/officeDocument/2006/relationships/image" Target="../media/image29.svg"/><Relationship Id="rId4" Type="http://schemas.openxmlformats.org/officeDocument/2006/relationships/image" Target="../media/image28.png"/></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343131"/>
        </a:solidFill>
        <a:effectLst/>
      </p:bgPr>
    </p:bg>
    <p:spTree>
      <p:nvGrpSpPr>
        <p:cNvPr id="1" name=""/>
        <p:cNvGrpSpPr/>
        <p:nvPr/>
      </p:nvGrpSpPr>
      <p:grpSpPr>
        <a:xfrm>
          <a:off x="0" y="0"/>
          <a:ext cx="0" cy="0"/>
          <a:chOff x="0" y="0"/>
          <a:chExt cx="0" cy="0"/>
        </a:xfrm>
      </p:grpSpPr>
      <p:sp>
        <p:nvSpPr>
          <p:cNvPr id="2" name="Freeform 2"/>
          <p:cNvSpPr/>
          <p:nvPr/>
        </p:nvSpPr>
        <p:spPr>
          <a:xfrm>
            <a:off x="9270190" y="2597251"/>
            <a:ext cx="8173048" cy="5092497"/>
          </a:xfrm>
          <a:custGeom>
            <a:avLst/>
            <a:gdLst/>
            <a:ahLst/>
            <a:cxnLst/>
            <a:rect l="l" t="t" r="r" b="b"/>
            <a:pathLst>
              <a:path w="8173048" h="5092497">
                <a:moveTo>
                  <a:pt x="0" y="0"/>
                </a:moveTo>
                <a:lnTo>
                  <a:pt x="8173048" y="0"/>
                </a:lnTo>
                <a:lnTo>
                  <a:pt x="8173048" y="5092498"/>
                </a:lnTo>
                <a:lnTo>
                  <a:pt x="0" y="5092498"/>
                </a:lnTo>
                <a:lnTo>
                  <a:pt x="0" y="0"/>
                </a:lnTo>
                <a:close/>
              </a:path>
            </a:pathLst>
          </a:custGeom>
          <a:blipFill>
            <a:blip r:embed="rId2"/>
            <a:stretch>
              <a:fillRect l="-12302" r="-8100"/>
            </a:stretch>
          </a:blipFill>
        </p:spPr>
        <p:txBody>
          <a:bodyPr/>
          <a:lstStyle/>
          <a:p>
            <a:endParaRPr lang="en-SG"/>
          </a:p>
        </p:txBody>
      </p:sp>
      <p:grpSp>
        <p:nvGrpSpPr>
          <p:cNvPr id="3" name="Group 3"/>
          <p:cNvGrpSpPr/>
          <p:nvPr/>
        </p:nvGrpSpPr>
        <p:grpSpPr>
          <a:xfrm>
            <a:off x="611696" y="3233595"/>
            <a:ext cx="8380368" cy="5096161"/>
            <a:chOff x="0" y="0"/>
            <a:chExt cx="11173824" cy="6794881"/>
          </a:xfrm>
        </p:grpSpPr>
        <p:sp>
          <p:nvSpPr>
            <p:cNvPr id="4" name="TextBox 4"/>
            <p:cNvSpPr txBox="1"/>
            <p:nvPr/>
          </p:nvSpPr>
          <p:spPr>
            <a:xfrm>
              <a:off x="0" y="-247650"/>
              <a:ext cx="11173824" cy="3768090"/>
            </a:xfrm>
            <a:prstGeom prst="rect">
              <a:avLst/>
            </a:prstGeom>
          </p:spPr>
          <p:txBody>
            <a:bodyPr lIns="0" tIns="0" rIns="0" bIns="0" rtlCol="0" anchor="t">
              <a:spAutoFit/>
            </a:bodyPr>
            <a:lstStyle/>
            <a:p>
              <a:pPr marL="0" lvl="0" indent="0">
                <a:lnSpc>
                  <a:spcPts val="10709"/>
                </a:lnSpc>
              </a:pPr>
              <a:r>
                <a:rPr lang="en-US" sz="8499">
                  <a:solidFill>
                    <a:srgbClr val="FBF7F1"/>
                  </a:solidFill>
                  <a:latin typeface="Mero Thai"/>
                </a:rPr>
                <a:t>Credit Risk Model </a:t>
              </a:r>
            </a:p>
          </p:txBody>
        </p:sp>
        <p:sp>
          <p:nvSpPr>
            <p:cNvPr id="5" name="TextBox 5"/>
            <p:cNvSpPr txBox="1"/>
            <p:nvPr/>
          </p:nvSpPr>
          <p:spPr>
            <a:xfrm>
              <a:off x="0" y="3437001"/>
              <a:ext cx="11173824" cy="3357880"/>
            </a:xfrm>
            <a:prstGeom prst="rect">
              <a:avLst/>
            </a:prstGeom>
          </p:spPr>
          <p:txBody>
            <a:bodyPr lIns="0" tIns="0" rIns="0" bIns="0" rtlCol="0" anchor="t">
              <a:spAutoFit/>
            </a:bodyPr>
            <a:lstStyle/>
            <a:p>
              <a:pPr>
                <a:lnSpc>
                  <a:spcPts val="5040"/>
                </a:lnSpc>
              </a:pPr>
              <a:r>
                <a:rPr lang="en-US" sz="3600">
                  <a:solidFill>
                    <a:srgbClr val="FBF7F1"/>
                  </a:solidFill>
                  <a:latin typeface="Neue Machina Light"/>
                </a:rPr>
                <a:t>Au Hong Yao Justin U2310037F</a:t>
              </a:r>
            </a:p>
            <a:p>
              <a:pPr>
                <a:lnSpc>
                  <a:spcPts val="5040"/>
                </a:lnSpc>
              </a:pPr>
              <a:r>
                <a:rPr lang="en-US" sz="3600">
                  <a:solidFill>
                    <a:srgbClr val="FBF7F1"/>
                  </a:solidFill>
                  <a:latin typeface="Neue Machina Light"/>
                </a:rPr>
                <a:t>Lee Yew Joe U2322894G</a:t>
              </a:r>
            </a:p>
            <a:p>
              <a:pPr>
                <a:lnSpc>
                  <a:spcPts val="5040"/>
                </a:lnSpc>
              </a:pPr>
              <a:endParaRPr lang="en-US" sz="3600">
                <a:solidFill>
                  <a:srgbClr val="FBF7F1"/>
                </a:solidFill>
                <a:latin typeface="Neue Machina Light"/>
              </a:endParaRPr>
            </a:p>
            <a:p>
              <a:pPr marL="0" lvl="0" indent="0">
                <a:lnSpc>
                  <a:spcPts val="5040"/>
                </a:lnSpc>
                <a:spcBef>
                  <a:spcPct val="0"/>
                </a:spcBef>
              </a:pPr>
              <a:r>
                <a:rPr lang="en-US" sz="3600">
                  <a:solidFill>
                    <a:srgbClr val="FBF7F1"/>
                  </a:solidFill>
                  <a:latin typeface="Neue Machina Light"/>
                </a:rPr>
                <a:t>FCED Team 7</a:t>
              </a: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343131"/>
        </a:solidFill>
        <a:effectLst/>
      </p:bgPr>
    </p:bg>
    <p:spTree>
      <p:nvGrpSpPr>
        <p:cNvPr id="1" name=""/>
        <p:cNvGrpSpPr/>
        <p:nvPr/>
      </p:nvGrpSpPr>
      <p:grpSpPr>
        <a:xfrm>
          <a:off x="0" y="0"/>
          <a:ext cx="0" cy="0"/>
          <a:chOff x="0" y="0"/>
          <a:chExt cx="0" cy="0"/>
        </a:xfrm>
      </p:grpSpPr>
      <p:sp>
        <p:nvSpPr>
          <p:cNvPr id="2" name="Freeform 2"/>
          <p:cNvSpPr/>
          <p:nvPr/>
        </p:nvSpPr>
        <p:spPr>
          <a:xfrm>
            <a:off x="9710737" y="2317295"/>
            <a:ext cx="6991944" cy="6305016"/>
          </a:xfrm>
          <a:custGeom>
            <a:avLst/>
            <a:gdLst/>
            <a:ahLst/>
            <a:cxnLst/>
            <a:rect l="l" t="t" r="r" b="b"/>
            <a:pathLst>
              <a:path w="6991944" h="6305016">
                <a:moveTo>
                  <a:pt x="0" y="0"/>
                </a:moveTo>
                <a:lnTo>
                  <a:pt x="6991944" y="0"/>
                </a:lnTo>
                <a:lnTo>
                  <a:pt x="6991944" y="6305016"/>
                </a:lnTo>
                <a:lnTo>
                  <a:pt x="0" y="6305016"/>
                </a:lnTo>
                <a:lnTo>
                  <a:pt x="0" y="0"/>
                </a:lnTo>
                <a:close/>
              </a:path>
            </a:pathLst>
          </a:custGeom>
          <a:blipFill>
            <a:blip r:embed="rId2"/>
            <a:stretch>
              <a:fillRect/>
            </a:stretch>
          </a:blipFill>
        </p:spPr>
        <p:txBody>
          <a:bodyPr/>
          <a:lstStyle/>
          <a:p>
            <a:endParaRPr lang="en-SG"/>
          </a:p>
        </p:txBody>
      </p:sp>
      <p:sp>
        <p:nvSpPr>
          <p:cNvPr id="3" name="Freeform 3"/>
          <p:cNvSpPr/>
          <p:nvPr/>
        </p:nvSpPr>
        <p:spPr>
          <a:xfrm>
            <a:off x="1028700" y="8851514"/>
            <a:ext cx="16230600" cy="772341"/>
          </a:xfrm>
          <a:custGeom>
            <a:avLst/>
            <a:gdLst/>
            <a:ahLst/>
            <a:cxnLst/>
            <a:rect l="l" t="t" r="r" b="b"/>
            <a:pathLst>
              <a:path w="16230600" h="772341">
                <a:moveTo>
                  <a:pt x="0" y="0"/>
                </a:moveTo>
                <a:lnTo>
                  <a:pt x="16230600" y="0"/>
                </a:lnTo>
                <a:lnTo>
                  <a:pt x="16230600" y="772342"/>
                </a:lnTo>
                <a:lnTo>
                  <a:pt x="0" y="772342"/>
                </a:lnTo>
                <a:lnTo>
                  <a:pt x="0" y="0"/>
                </a:lnTo>
                <a:close/>
              </a:path>
            </a:pathLst>
          </a:custGeom>
          <a:blipFill>
            <a:blip r:embed="rId3"/>
            <a:stretch>
              <a:fillRect t="-288" b="-288"/>
            </a:stretch>
          </a:blipFill>
        </p:spPr>
        <p:txBody>
          <a:bodyPr/>
          <a:lstStyle/>
          <a:p>
            <a:endParaRPr lang="en-SG"/>
          </a:p>
        </p:txBody>
      </p:sp>
      <p:sp>
        <p:nvSpPr>
          <p:cNvPr id="4" name="TextBox 4"/>
          <p:cNvSpPr txBox="1"/>
          <p:nvPr/>
        </p:nvSpPr>
        <p:spPr>
          <a:xfrm>
            <a:off x="4416427" y="347662"/>
            <a:ext cx="8686802" cy="1209675"/>
          </a:xfrm>
          <a:prstGeom prst="rect">
            <a:avLst/>
          </a:prstGeom>
        </p:spPr>
        <p:txBody>
          <a:bodyPr lIns="0" tIns="0" rIns="0" bIns="0" rtlCol="0" anchor="t">
            <a:spAutoFit/>
          </a:bodyPr>
          <a:lstStyle/>
          <a:p>
            <a:pPr marL="0" lvl="0" indent="0" algn="ctr">
              <a:lnSpc>
                <a:spcPts val="8399"/>
              </a:lnSpc>
              <a:spcBef>
                <a:spcPct val="0"/>
              </a:spcBef>
            </a:pPr>
            <a:r>
              <a:rPr lang="en-US" sz="6999">
                <a:solidFill>
                  <a:srgbClr val="FBF7F1"/>
                </a:solidFill>
                <a:latin typeface="Mero Thai"/>
              </a:rPr>
              <a:t>EDA</a:t>
            </a:r>
          </a:p>
        </p:txBody>
      </p:sp>
      <p:sp>
        <p:nvSpPr>
          <p:cNvPr id="5" name="TextBox 5"/>
          <p:cNvSpPr txBox="1"/>
          <p:nvPr/>
        </p:nvSpPr>
        <p:spPr>
          <a:xfrm>
            <a:off x="458929" y="3619817"/>
            <a:ext cx="7914997" cy="2980690"/>
          </a:xfrm>
          <a:prstGeom prst="rect">
            <a:avLst/>
          </a:prstGeom>
        </p:spPr>
        <p:txBody>
          <a:bodyPr lIns="0" tIns="0" rIns="0" bIns="0" rtlCol="0" anchor="t">
            <a:spAutoFit/>
          </a:bodyPr>
          <a:lstStyle/>
          <a:p>
            <a:pPr algn="ctr">
              <a:lnSpc>
                <a:spcPts val="4759"/>
              </a:lnSpc>
            </a:pPr>
            <a:r>
              <a:rPr lang="en-US" sz="3399">
                <a:solidFill>
                  <a:srgbClr val="FBF7F1"/>
                </a:solidFill>
                <a:latin typeface="Canva Sans"/>
              </a:rPr>
              <a:t>Based on the Chi Square Test, we decided to drop variable with chi score less than 100 as they do not make good predictors for our response variable</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343131"/>
        </a:solidFill>
        <a:effectLst/>
      </p:bgPr>
    </p:bg>
    <p:spTree>
      <p:nvGrpSpPr>
        <p:cNvPr id="1" name=""/>
        <p:cNvGrpSpPr/>
        <p:nvPr/>
      </p:nvGrpSpPr>
      <p:grpSpPr>
        <a:xfrm>
          <a:off x="0" y="0"/>
          <a:ext cx="0" cy="0"/>
          <a:chOff x="0" y="0"/>
          <a:chExt cx="0" cy="0"/>
        </a:xfrm>
      </p:grpSpPr>
      <p:sp>
        <p:nvSpPr>
          <p:cNvPr id="2" name="Freeform 2"/>
          <p:cNvSpPr/>
          <p:nvPr/>
        </p:nvSpPr>
        <p:spPr>
          <a:xfrm>
            <a:off x="8759828" y="2402435"/>
            <a:ext cx="7605383" cy="3067192"/>
          </a:xfrm>
          <a:custGeom>
            <a:avLst/>
            <a:gdLst/>
            <a:ahLst/>
            <a:cxnLst/>
            <a:rect l="l" t="t" r="r" b="b"/>
            <a:pathLst>
              <a:path w="7605383" h="3067192">
                <a:moveTo>
                  <a:pt x="0" y="0"/>
                </a:moveTo>
                <a:lnTo>
                  <a:pt x="7605383" y="0"/>
                </a:lnTo>
                <a:lnTo>
                  <a:pt x="7605383" y="3067192"/>
                </a:lnTo>
                <a:lnTo>
                  <a:pt x="0" y="3067192"/>
                </a:lnTo>
                <a:lnTo>
                  <a:pt x="0" y="0"/>
                </a:lnTo>
                <a:close/>
              </a:path>
            </a:pathLst>
          </a:custGeom>
          <a:blipFill>
            <a:blip r:embed="rId2"/>
            <a:stretch>
              <a:fillRect/>
            </a:stretch>
          </a:blipFill>
        </p:spPr>
        <p:txBody>
          <a:bodyPr/>
          <a:lstStyle/>
          <a:p>
            <a:endParaRPr lang="en-SG"/>
          </a:p>
        </p:txBody>
      </p:sp>
      <p:sp>
        <p:nvSpPr>
          <p:cNvPr id="3" name="Freeform 3"/>
          <p:cNvSpPr/>
          <p:nvPr/>
        </p:nvSpPr>
        <p:spPr>
          <a:xfrm>
            <a:off x="8759828" y="5948870"/>
            <a:ext cx="7605383" cy="3207281"/>
          </a:xfrm>
          <a:custGeom>
            <a:avLst/>
            <a:gdLst/>
            <a:ahLst/>
            <a:cxnLst/>
            <a:rect l="l" t="t" r="r" b="b"/>
            <a:pathLst>
              <a:path w="7605383" h="3207281">
                <a:moveTo>
                  <a:pt x="0" y="0"/>
                </a:moveTo>
                <a:lnTo>
                  <a:pt x="7605383" y="0"/>
                </a:lnTo>
                <a:lnTo>
                  <a:pt x="7605383" y="3207281"/>
                </a:lnTo>
                <a:lnTo>
                  <a:pt x="0" y="3207281"/>
                </a:lnTo>
                <a:lnTo>
                  <a:pt x="0" y="0"/>
                </a:lnTo>
                <a:close/>
              </a:path>
            </a:pathLst>
          </a:custGeom>
          <a:blipFill>
            <a:blip r:embed="rId3"/>
            <a:stretch>
              <a:fillRect/>
            </a:stretch>
          </a:blipFill>
        </p:spPr>
        <p:txBody>
          <a:bodyPr/>
          <a:lstStyle/>
          <a:p>
            <a:endParaRPr lang="en-SG"/>
          </a:p>
        </p:txBody>
      </p:sp>
      <p:sp>
        <p:nvSpPr>
          <p:cNvPr id="4" name="Freeform 4"/>
          <p:cNvSpPr/>
          <p:nvPr/>
        </p:nvSpPr>
        <p:spPr>
          <a:xfrm>
            <a:off x="543898" y="5948870"/>
            <a:ext cx="969604" cy="987877"/>
          </a:xfrm>
          <a:custGeom>
            <a:avLst/>
            <a:gdLst/>
            <a:ahLst/>
            <a:cxnLst/>
            <a:rect l="l" t="t" r="r" b="b"/>
            <a:pathLst>
              <a:path w="969604" h="987877">
                <a:moveTo>
                  <a:pt x="0" y="0"/>
                </a:moveTo>
                <a:lnTo>
                  <a:pt x="969604" y="0"/>
                </a:lnTo>
                <a:lnTo>
                  <a:pt x="969604" y="987877"/>
                </a:lnTo>
                <a:lnTo>
                  <a:pt x="0" y="98787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SG"/>
          </a:p>
        </p:txBody>
      </p:sp>
      <p:sp>
        <p:nvSpPr>
          <p:cNvPr id="5" name="TextBox 5"/>
          <p:cNvSpPr txBox="1"/>
          <p:nvPr/>
        </p:nvSpPr>
        <p:spPr>
          <a:xfrm>
            <a:off x="4416427" y="347662"/>
            <a:ext cx="8686802" cy="1209675"/>
          </a:xfrm>
          <a:prstGeom prst="rect">
            <a:avLst/>
          </a:prstGeom>
        </p:spPr>
        <p:txBody>
          <a:bodyPr lIns="0" tIns="0" rIns="0" bIns="0" rtlCol="0" anchor="t">
            <a:spAutoFit/>
          </a:bodyPr>
          <a:lstStyle/>
          <a:p>
            <a:pPr marL="0" lvl="0" indent="0" algn="ctr">
              <a:lnSpc>
                <a:spcPts val="8399"/>
              </a:lnSpc>
              <a:spcBef>
                <a:spcPct val="0"/>
              </a:spcBef>
            </a:pPr>
            <a:r>
              <a:rPr lang="en-US" sz="6999">
                <a:solidFill>
                  <a:srgbClr val="FBF7F1"/>
                </a:solidFill>
                <a:latin typeface="Mero Thai"/>
              </a:rPr>
              <a:t>EDA</a:t>
            </a:r>
          </a:p>
        </p:txBody>
      </p:sp>
      <p:sp>
        <p:nvSpPr>
          <p:cNvPr id="6" name="TextBox 6"/>
          <p:cNvSpPr txBox="1"/>
          <p:nvPr/>
        </p:nvSpPr>
        <p:spPr>
          <a:xfrm>
            <a:off x="0" y="3012424"/>
            <a:ext cx="8759828" cy="1780540"/>
          </a:xfrm>
          <a:prstGeom prst="rect">
            <a:avLst/>
          </a:prstGeom>
        </p:spPr>
        <p:txBody>
          <a:bodyPr lIns="0" tIns="0" rIns="0" bIns="0" rtlCol="0" anchor="t">
            <a:spAutoFit/>
          </a:bodyPr>
          <a:lstStyle/>
          <a:p>
            <a:pPr algn="ctr">
              <a:lnSpc>
                <a:spcPts val="4759"/>
              </a:lnSpc>
            </a:pPr>
            <a:r>
              <a:rPr lang="en-US" sz="3399">
                <a:solidFill>
                  <a:srgbClr val="FBF7F1"/>
                </a:solidFill>
                <a:latin typeface="Canva Sans"/>
              </a:rPr>
              <a:t>Plotting the distribution of numeric variables to observe any patterns (Boxplot and Histogram)</a:t>
            </a:r>
          </a:p>
        </p:txBody>
      </p:sp>
      <p:sp>
        <p:nvSpPr>
          <p:cNvPr id="7" name="TextBox 7"/>
          <p:cNvSpPr txBox="1"/>
          <p:nvPr/>
        </p:nvSpPr>
        <p:spPr>
          <a:xfrm>
            <a:off x="1717385" y="5855627"/>
            <a:ext cx="6793188" cy="1832696"/>
          </a:xfrm>
          <a:prstGeom prst="rect">
            <a:avLst/>
          </a:prstGeom>
        </p:spPr>
        <p:txBody>
          <a:bodyPr lIns="0" tIns="0" rIns="0" bIns="0" rtlCol="0" anchor="t">
            <a:spAutoFit/>
          </a:bodyPr>
          <a:lstStyle/>
          <a:p>
            <a:pPr algn="ctr">
              <a:lnSpc>
                <a:spcPts val="3672"/>
              </a:lnSpc>
            </a:pPr>
            <a:r>
              <a:rPr lang="en-US" sz="2622">
                <a:solidFill>
                  <a:srgbClr val="FBF7F1"/>
                </a:solidFill>
                <a:latin typeface="Canva Sans"/>
              </a:rPr>
              <a:t>Insights: Observed that a few variable has extremely skewed distribuition which might cause biasness in the model. Hence, we drop them </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343131"/>
        </a:solidFill>
        <a:effectLst/>
      </p:bgPr>
    </p:bg>
    <p:spTree>
      <p:nvGrpSpPr>
        <p:cNvPr id="1" name=""/>
        <p:cNvGrpSpPr/>
        <p:nvPr/>
      </p:nvGrpSpPr>
      <p:grpSpPr>
        <a:xfrm>
          <a:off x="0" y="0"/>
          <a:ext cx="0" cy="0"/>
          <a:chOff x="0" y="0"/>
          <a:chExt cx="0" cy="0"/>
        </a:xfrm>
      </p:grpSpPr>
      <p:sp>
        <p:nvSpPr>
          <p:cNvPr id="2" name="Freeform 2"/>
          <p:cNvSpPr/>
          <p:nvPr/>
        </p:nvSpPr>
        <p:spPr>
          <a:xfrm rot="3651308">
            <a:off x="14064114" y="1480619"/>
            <a:ext cx="1999250" cy="2538731"/>
          </a:xfrm>
          <a:custGeom>
            <a:avLst/>
            <a:gdLst/>
            <a:ahLst/>
            <a:cxnLst/>
            <a:rect l="l" t="t" r="r" b="b"/>
            <a:pathLst>
              <a:path w="1999250" h="2538731">
                <a:moveTo>
                  <a:pt x="0" y="0"/>
                </a:moveTo>
                <a:lnTo>
                  <a:pt x="1999250" y="0"/>
                </a:lnTo>
                <a:lnTo>
                  <a:pt x="1999250" y="2538731"/>
                </a:lnTo>
                <a:lnTo>
                  <a:pt x="0" y="2538731"/>
                </a:lnTo>
                <a:lnTo>
                  <a:pt x="0" y="0"/>
                </a:lnTo>
                <a:close/>
              </a:path>
            </a:pathLst>
          </a:custGeom>
          <a:blipFill>
            <a:blip r:embed="rId2"/>
            <a:stretch>
              <a:fillRect/>
            </a:stretch>
          </a:blipFill>
        </p:spPr>
        <p:txBody>
          <a:bodyPr/>
          <a:lstStyle/>
          <a:p>
            <a:endParaRPr lang="en-SG"/>
          </a:p>
        </p:txBody>
      </p:sp>
      <p:sp>
        <p:nvSpPr>
          <p:cNvPr id="3" name="Freeform 3"/>
          <p:cNvSpPr/>
          <p:nvPr/>
        </p:nvSpPr>
        <p:spPr>
          <a:xfrm>
            <a:off x="3421044" y="8868979"/>
            <a:ext cx="3357934" cy="3357934"/>
          </a:xfrm>
          <a:custGeom>
            <a:avLst/>
            <a:gdLst/>
            <a:ahLst/>
            <a:cxnLst/>
            <a:rect l="l" t="t" r="r" b="b"/>
            <a:pathLst>
              <a:path w="3357934" h="3357934">
                <a:moveTo>
                  <a:pt x="0" y="0"/>
                </a:moveTo>
                <a:lnTo>
                  <a:pt x="3357934" y="0"/>
                </a:lnTo>
                <a:lnTo>
                  <a:pt x="3357934" y="3357934"/>
                </a:lnTo>
                <a:lnTo>
                  <a:pt x="0" y="3357934"/>
                </a:lnTo>
                <a:lnTo>
                  <a:pt x="0" y="0"/>
                </a:lnTo>
                <a:close/>
              </a:path>
            </a:pathLst>
          </a:custGeom>
          <a:blipFill>
            <a:blip r:embed="rId3"/>
            <a:stretch>
              <a:fillRect/>
            </a:stretch>
          </a:blipFill>
        </p:spPr>
        <p:txBody>
          <a:bodyPr/>
          <a:lstStyle/>
          <a:p>
            <a:endParaRPr lang="en-SG"/>
          </a:p>
        </p:txBody>
      </p:sp>
      <p:sp>
        <p:nvSpPr>
          <p:cNvPr id="4" name="Freeform 4"/>
          <p:cNvSpPr/>
          <p:nvPr/>
        </p:nvSpPr>
        <p:spPr>
          <a:xfrm>
            <a:off x="16164289" y="7740559"/>
            <a:ext cx="989878" cy="989878"/>
          </a:xfrm>
          <a:custGeom>
            <a:avLst/>
            <a:gdLst/>
            <a:ahLst/>
            <a:cxnLst/>
            <a:rect l="l" t="t" r="r" b="b"/>
            <a:pathLst>
              <a:path w="989878" h="989878">
                <a:moveTo>
                  <a:pt x="0" y="0"/>
                </a:moveTo>
                <a:lnTo>
                  <a:pt x="989878" y="0"/>
                </a:lnTo>
                <a:lnTo>
                  <a:pt x="989878" y="989878"/>
                </a:lnTo>
                <a:lnTo>
                  <a:pt x="0" y="989878"/>
                </a:lnTo>
                <a:lnTo>
                  <a:pt x="0" y="0"/>
                </a:lnTo>
                <a:close/>
              </a:path>
            </a:pathLst>
          </a:custGeom>
          <a:blipFill>
            <a:blip r:embed="rId4"/>
            <a:stretch>
              <a:fillRect/>
            </a:stretch>
          </a:blipFill>
        </p:spPr>
        <p:txBody>
          <a:bodyPr/>
          <a:lstStyle/>
          <a:p>
            <a:endParaRPr lang="en-SG"/>
          </a:p>
        </p:txBody>
      </p:sp>
      <p:sp>
        <p:nvSpPr>
          <p:cNvPr id="5" name="TextBox 5"/>
          <p:cNvSpPr txBox="1"/>
          <p:nvPr/>
        </p:nvSpPr>
        <p:spPr>
          <a:xfrm>
            <a:off x="9878972" y="5674885"/>
            <a:ext cx="5778081" cy="2743200"/>
          </a:xfrm>
          <a:prstGeom prst="rect">
            <a:avLst/>
          </a:prstGeom>
        </p:spPr>
        <p:txBody>
          <a:bodyPr lIns="0" tIns="0" rIns="0" bIns="0" rtlCol="0" anchor="t">
            <a:spAutoFit/>
          </a:bodyPr>
          <a:lstStyle/>
          <a:p>
            <a:pPr marL="647700" lvl="1" indent="-323850">
              <a:lnSpc>
                <a:spcPts val="7500"/>
              </a:lnSpc>
              <a:buAutoNum type="arabicPeriod"/>
            </a:pPr>
            <a:r>
              <a:rPr lang="en-US" sz="3000">
                <a:solidFill>
                  <a:srgbClr val="FBF7F1"/>
                </a:solidFill>
                <a:latin typeface="Neue Machina Light"/>
              </a:rPr>
              <a:t> Random Forest</a:t>
            </a:r>
          </a:p>
          <a:p>
            <a:pPr marL="647700" lvl="1" indent="-323850">
              <a:lnSpc>
                <a:spcPts val="7500"/>
              </a:lnSpc>
              <a:buAutoNum type="arabicPeriod"/>
            </a:pPr>
            <a:r>
              <a:rPr lang="en-US" sz="3000">
                <a:solidFill>
                  <a:srgbClr val="FBF7F1"/>
                </a:solidFill>
                <a:latin typeface="Neue Machina Light"/>
              </a:rPr>
              <a:t> Logistic Regression</a:t>
            </a:r>
          </a:p>
          <a:p>
            <a:pPr marL="647700" lvl="1" indent="-323850" algn="l">
              <a:lnSpc>
                <a:spcPts val="7500"/>
              </a:lnSpc>
              <a:buAutoNum type="arabicPeriod"/>
            </a:pPr>
            <a:r>
              <a:rPr lang="en-US" sz="3000">
                <a:solidFill>
                  <a:srgbClr val="FBF7F1"/>
                </a:solidFill>
                <a:latin typeface="Neue Machina Light"/>
              </a:rPr>
              <a:t> Artificial Neural Network</a:t>
            </a:r>
          </a:p>
        </p:txBody>
      </p:sp>
      <p:sp>
        <p:nvSpPr>
          <p:cNvPr id="6" name="Freeform 6"/>
          <p:cNvSpPr/>
          <p:nvPr/>
        </p:nvSpPr>
        <p:spPr>
          <a:xfrm>
            <a:off x="15063739" y="6733411"/>
            <a:ext cx="1007148" cy="1007148"/>
          </a:xfrm>
          <a:custGeom>
            <a:avLst/>
            <a:gdLst/>
            <a:ahLst/>
            <a:cxnLst/>
            <a:rect l="l" t="t" r="r" b="b"/>
            <a:pathLst>
              <a:path w="1007148" h="1007148">
                <a:moveTo>
                  <a:pt x="0" y="0"/>
                </a:moveTo>
                <a:lnTo>
                  <a:pt x="1007148" y="0"/>
                </a:lnTo>
                <a:lnTo>
                  <a:pt x="1007148" y="1007148"/>
                </a:lnTo>
                <a:lnTo>
                  <a:pt x="0" y="1007148"/>
                </a:lnTo>
                <a:lnTo>
                  <a:pt x="0" y="0"/>
                </a:lnTo>
                <a:close/>
              </a:path>
            </a:pathLst>
          </a:custGeom>
          <a:blipFill>
            <a:blip r:embed="rId5"/>
            <a:stretch>
              <a:fillRect/>
            </a:stretch>
          </a:blipFill>
        </p:spPr>
        <p:txBody>
          <a:bodyPr/>
          <a:lstStyle/>
          <a:p>
            <a:endParaRPr lang="en-SG"/>
          </a:p>
        </p:txBody>
      </p:sp>
      <p:sp>
        <p:nvSpPr>
          <p:cNvPr id="7" name="Freeform 7"/>
          <p:cNvSpPr/>
          <p:nvPr/>
        </p:nvSpPr>
        <p:spPr>
          <a:xfrm>
            <a:off x="14073861" y="5560946"/>
            <a:ext cx="989878" cy="989878"/>
          </a:xfrm>
          <a:custGeom>
            <a:avLst/>
            <a:gdLst/>
            <a:ahLst/>
            <a:cxnLst/>
            <a:rect l="l" t="t" r="r" b="b"/>
            <a:pathLst>
              <a:path w="989878" h="989878">
                <a:moveTo>
                  <a:pt x="0" y="0"/>
                </a:moveTo>
                <a:lnTo>
                  <a:pt x="989878" y="0"/>
                </a:lnTo>
                <a:lnTo>
                  <a:pt x="989878" y="989878"/>
                </a:lnTo>
                <a:lnTo>
                  <a:pt x="0" y="989878"/>
                </a:lnTo>
                <a:lnTo>
                  <a:pt x="0" y="0"/>
                </a:lnTo>
                <a:close/>
              </a:path>
            </a:pathLst>
          </a:custGeom>
          <a:blipFill>
            <a:blip r:embed="rId6"/>
            <a:stretch>
              <a:fillRect/>
            </a:stretch>
          </a:blipFill>
          <a:ln cap="sq">
            <a:noFill/>
            <a:prstDash val="solid"/>
            <a:miter/>
          </a:ln>
        </p:spPr>
        <p:txBody>
          <a:bodyPr/>
          <a:lstStyle/>
          <a:p>
            <a:endParaRPr lang="en-SG"/>
          </a:p>
        </p:txBody>
      </p:sp>
      <p:sp>
        <p:nvSpPr>
          <p:cNvPr id="8" name="Freeform 8"/>
          <p:cNvSpPr/>
          <p:nvPr/>
        </p:nvSpPr>
        <p:spPr>
          <a:xfrm>
            <a:off x="882664" y="2635849"/>
            <a:ext cx="1425171" cy="1425171"/>
          </a:xfrm>
          <a:custGeom>
            <a:avLst/>
            <a:gdLst/>
            <a:ahLst/>
            <a:cxnLst/>
            <a:rect l="l" t="t" r="r" b="b"/>
            <a:pathLst>
              <a:path w="1425171" h="1425171">
                <a:moveTo>
                  <a:pt x="0" y="0"/>
                </a:moveTo>
                <a:lnTo>
                  <a:pt x="1425171" y="0"/>
                </a:lnTo>
                <a:lnTo>
                  <a:pt x="1425171" y="1425171"/>
                </a:lnTo>
                <a:lnTo>
                  <a:pt x="0" y="1425171"/>
                </a:lnTo>
                <a:lnTo>
                  <a:pt x="0" y="0"/>
                </a:lnTo>
                <a:close/>
              </a:path>
            </a:pathLst>
          </a:custGeom>
          <a:blipFill>
            <a:blip r:embed="rId7"/>
            <a:stretch>
              <a:fillRect/>
            </a:stretch>
          </a:blipFill>
        </p:spPr>
        <p:txBody>
          <a:bodyPr/>
          <a:lstStyle/>
          <a:p>
            <a:endParaRPr lang="en-SG"/>
          </a:p>
        </p:txBody>
      </p:sp>
      <p:sp>
        <p:nvSpPr>
          <p:cNvPr id="9" name="TextBox 9"/>
          <p:cNvSpPr txBox="1"/>
          <p:nvPr/>
        </p:nvSpPr>
        <p:spPr>
          <a:xfrm>
            <a:off x="1944337" y="3560266"/>
            <a:ext cx="8936810" cy="1209576"/>
          </a:xfrm>
          <a:prstGeom prst="rect">
            <a:avLst/>
          </a:prstGeom>
        </p:spPr>
        <p:txBody>
          <a:bodyPr lIns="0" tIns="0" rIns="0" bIns="0" rtlCol="0" anchor="t">
            <a:spAutoFit/>
          </a:bodyPr>
          <a:lstStyle/>
          <a:p>
            <a:pPr marL="0" lvl="0" indent="0">
              <a:lnSpc>
                <a:spcPts val="8399"/>
              </a:lnSpc>
              <a:spcBef>
                <a:spcPct val="0"/>
              </a:spcBef>
            </a:pPr>
            <a:r>
              <a:rPr lang="en-US" sz="6999">
                <a:solidFill>
                  <a:srgbClr val="FBF7F1"/>
                </a:solidFill>
                <a:latin typeface="Mero Thai"/>
              </a:rPr>
              <a:t>Machine Learning</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343131"/>
        </a:solidFill>
        <a:effectLst/>
      </p:bgPr>
    </p:bg>
    <p:spTree>
      <p:nvGrpSpPr>
        <p:cNvPr id="1" name=""/>
        <p:cNvGrpSpPr/>
        <p:nvPr/>
      </p:nvGrpSpPr>
      <p:grpSpPr>
        <a:xfrm>
          <a:off x="0" y="0"/>
          <a:ext cx="0" cy="0"/>
          <a:chOff x="0" y="0"/>
          <a:chExt cx="0" cy="0"/>
        </a:xfrm>
      </p:grpSpPr>
      <p:sp>
        <p:nvSpPr>
          <p:cNvPr id="2" name="Freeform 2"/>
          <p:cNvSpPr/>
          <p:nvPr/>
        </p:nvSpPr>
        <p:spPr>
          <a:xfrm>
            <a:off x="3583817" y="3362731"/>
            <a:ext cx="11120366" cy="6156721"/>
          </a:xfrm>
          <a:custGeom>
            <a:avLst/>
            <a:gdLst/>
            <a:ahLst/>
            <a:cxnLst/>
            <a:rect l="l" t="t" r="r" b="b"/>
            <a:pathLst>
              <a:path w="11120366" h="6156721">
                <a:moveTo>
                  <a:pt x="0" y="0"/>
                </a:moveTo>
                <a:lnTo>
                  <a:pt x="11120366" y="0"/>
                </a:lnTo>
                <a:lnTo>
                  <a:pt x="11120366" y="6156720"/>
                </a:lnTo>
                <a:lnTo>
                  <a:pt x="0" y="6156720"/>
                </a:lnTo>
                <a:lnTo>
                  <a:pt x="0" y="0"/>
                </a:lnTo>
                <a:close/>
              </a:path>
            </a:pathLst>
          </a:custGeom>
          <a:blipFill>
            <a:blip r:embed="rId2"/>
            <a:stretch>
              <a:fillRect/>
            </a:stretch>
          </a:blipFill>
        </p:spPr>
        <p:txBody>
          <a:bodyPr/>
          <a:lstStyle/>
          <a:p>
            <a:endParaRPr lang="en-SG"/>
          </a:p>
        </p:txBody>
      </p:sp>
      <p:sp>
        <p:nvSpPr>
          <p:cNvPr id="3" name="TextBox 3"/>
          <p:cNvSpPr txBox="1"/>
          <p:nvPr/>
        </p:nvSpPr>
        <p:spPr>
          <a:xfrm>
            <a:off x="1028700" y="885825"/>
            <a:ext cx="7848600" cy="1095375"/>
          </a:xfrm>
          <a:prstGeom prst="rect">
            <a:avLst/>
          </a:prstGeom>
        </p:spPr>
        <p:txBody>
          <a:bodyPr lIns="0" tIns="0" rIns="0" bIns="0" rtlCol="0" anchor="t">
            <a:spAutoFit/>
          </a:bodyPr>
          <a:lstStyle/>
          <a:p>
            <a:pPr marL="0" lvl="0" indent="0">
              <a:lnSpc>
                <a:spcPts val="7559"/>
              </a:lnSpc>
              <a:spcBef>
                <a:spcPct val="0"/>
              </a:spcBef>
            </a:pPr>
            <a:r>
              <a:rPr lang="en-US" sz="6299">
                <a:solidFill>
                  <a:srgbClr val="FBF7F1"/>
                </a:solidFill>
                <a:latin typeface="Mero Thai"/>
              </a:rPr>
              <a:t>Random Forest</a:t>
            </a:r>
          </a:p>
        </p:txBody>
      </p:sp>
      <p:sp>
        <p:nvSpPr>
          <p:cNvPr id="4" name="TextBox 4"/>
          <p:cNvSpPr txBox="1"/>
          <p:nvPr/>
        </p:nvSpPr>
        <p:spPr>
          <a:xfrm>
            <a:off x="5756636" y="9195267"/>
            <a:ext cx="865298" cy="324185"/>
          </a:xfrm>
          <a:prstGeom prst="rect">
            <a:avLst/>
          </a:prstGeom>
        </p:spPr>
        <p:txBody>
          <a:bodyPr lIns="0" tIns="0" rIns="0" bIns="0" rtlCol="0" anchor="t">
            <a:spAutoFit/>
          </a:bodyPr>
          <a:lstStyle/>
          <a:p>
            <a:pPr marL="0" lvl="0" indent="0">
              <a:lnSpc>
                <a:spcPts val="2252"/>
              </a:lnSpc>
              <a:spcBef>
                <a:spcPct val="0"/>
              </a:spcBef>
            </a:pPr>
            <a:r>
              <a:rPr lang="en-US" sz="1877">
                <a:solidFill>
                  <a:srgbClr val="05061A"/>
                </a:solidFill>
                <a:latin typeface="Mero Thai"/>
              </a:rPr>
              <a:t>Train</a:t>
            </a:r>
          </a:p>
        </p:txBody>
      </p:sp>
      <p:sp>
        <p:nvSpPr>
          <p:cNvPr id="5" name="TextBox 5"/>
          <p:cNvSpPr txBox="1"/>
          <p:nvPr/>
        </p:nvSpPr>
        <p:spPr>
          <a:xfrm>
            <a:off x="11404895" y="9195267"/>
            <a:ext cx="865298" cy="324185"/>
          </a:xfrm>
          <a:prstGeom prst="rect">
            <a:avLst/>
          </a:prstGeom>
        </p:spPr>
        <p:txBody>
          <a:bodyPr lIns="0" tIns="0" rIns="0" bIns="0" rtlCol="0" anchor="t">
            <a:spAutoFit/>
          </a:bodyPr>
          <a:lstStyle/>
          <a:p>
            <a:pPr marL="0" lvl="0" indent="0">
              <a:lnSpc>
                <a:spcPts val="2252"/>
              </a:lnSpc>
              <a:spcBef>
                <a:spcPct val="0"/>
              </a:spcBef>
            </a:pPr>
            <a:r>
              <a:rPr lang="en-US" sz="1877">
                <a:solidFill>
                  <a:srgbClr val="05061A"/>
                </a:solidFill>
                <a:latin typeface="Mero Thai"/>
              </a:rPr>
              <a:t>Test</a:t>
            </a:r>
          </a:p>
        </p:txBody>
      </p:sp>
      <p:sp>
        <p:nvSpPr>
          <p:cNvPr id="6" name="TextBox 6"/>
          <p:cNvSpPr txBox="1"/>
          <p:nvPr/>
        </p:nvSpPr>
        <p:spPr>
          <a:xfrm>
            <a:off x="1076325" y="2015959"/>
            <a:ext cx="16230600" cy="834257"/>
          </a:xfrm>
          <a:prstGeom prst="rect">
            <a:avLst/>
          </a:prstGeom>
        </p:spPr>
        <p:txBody>
          <a:bodyPr lIns="0" tIns="0" rIns="0" bIns="0" rtlCol="0" anchor="t">
            <a:spAutoFit/>
          </a:bodyPr>
          <a:lstStyle/>
          <a:p>
            <a:pPr marL="0" lvl="0" indent="0" algn="l">
              <a:lnSpc>
                <a:spcPts val="3360"/>
              </a:lnSpc>
              <a:spcBef>
                <a:spcPct val="0"/>
              </a:spcBef>
            </a:pPr>
            <a:r>
              <a:rPr lang="en-US" sz="2400">
                <a:solidFill>
                  <a:srgbClr val="FBF7F1"/>
                </a:solidFill>
                <a:latin typeface="Neue Machina Light"/>
              </a:rPr>
              <a:t>Random forests aim to reduce the overfitting problem of decision trees by averaging multiple trees, improving accuracy and robustness.</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343131"/>
        </a:solidFill>
        <a:effectLst/>
      </p:bgPr>
    </p:bg>
    <p:spTree>
      <p:nvGrpSpPr>
        <p:cNvPr id="1" name=""/>
        <p:cNvGrpSpPr/>
        <p:nvPr/>
      </p:nvGrpSpPr>
      <p:grpSpPr>
        <a:xfrm>
          <a:off x="0" y="0"/>
          <a:ext cx="0" cy="0"/>
          <a:chOff x="0" y="0"/>
          <a:chExt cx="0" cy="0"/>
        </a:xfrm>
      </p:grpSpPr>
      <p:sp>
        <p:nvSpPr>
          <p:cNvPr id="2" name="Freeform 2"/>
          <p:cNvSpPr/>
          <p:nvPr/>
        </p:nvSpPr>
        <p:spPr>
          <a:xfrm>
            <a:off x="3583817" y="3403250"/>
            <a:ext cx="11120366" cy="6116201"/>
          </a:xfrm>
          <a:custGeom>
            <a:avLst/>
            <a:gdLst/>
            <a:ahLst/>
            <a:cxnLst/>
            <a:rect l="l" t="t" r="r" b="b"/>
            <a:pathLst>
              <a:path w="11120366" h="6116201">
                <a:moveTo>
                  <a:pt x="0" y="0"/>
                </a:moveTo>
                <a:lnTo>
                  <a:pt x="11120366" y="0"/>
                </a:lnTo>
                <a:lnTo>
                  <a:pt x="11120366" y="6116201"/>
                </a:lnTo>
                <a:lnTo>
                  <a:pt x="0" y="6116201"/>
                </a:lnTo>
                <a:lnTo>
                  <a:pt x="0" y="0"/>
                </a:lnTo>
                <a:close/>
              </a:path>
            </a:pathLst>
          </a:custGeom>
          <a:blipFill>
            <a:blip r:embed="rId2"/>
            <a:stretch>
              <a:fillRect/>
            </a:stretch>
          </a:blipFill>
        </p:spPr>
        <p:txBody>
          <a:bodyPr/>
          <a:lstStyle/>
          <a:p>
            <a:endParaRPr lang="en-SG"/>
          </a:p>
        </p:txBody>
      </p:sp>
      <p:sp>
        <p:nvSpPr>
          <p:cNvPr id="3" name="TextBox 3"/>
          <p:cNvSpPr txBox="1"/>
          <p:nvPr/>
        </p:nvSpPr>
        <p:spPr>
          <a:xfrm>
            <a:off x="1028700" y="885825"/>
            <a:ext cx="7848600" cy="1095375"/>
          </a:xfrm>
          <a:prstGeom prst="rect">
            <a:avLst/>
          </a:prstGeom>
        </p:spPr>
        <p:txBody>
          <a:bodyPr lIns="0" tIns="0" rIns="0" bIns="0" rtlCol="0" anchor="t">
            <a:spAutoFit/>
          </a:bodyPr>
          <a:lstStyle/>
          <a:p>
            <a:pPr marL="0" lvl="0" indent="0">
              <a:lnSpc>
                <a:spcPts val="7559"/>
              </a:lnSpc>
              <a:spcBef>
                <a:spcPct val="0"/>
              </a:spcBef>
            </a:pPr>
            <a:r>
              <a:rPr lang="en-US" sz="6299">
                <a:solidFill>
                  <a:srgbClr val="FBF7F1"/>
                </a:solidFill>
                <a:latin typeface="Mero Thai"/>
              </a:rPr>
              <a:t>Logistic Regression</a:t>
            </a:r>
          </a:p>
        </p:txBody>
      </p:sp>
      <p:sp>
        <p:nvSpPr>
          <p:cNvPr id="4" name="TextBox 4"/>
          <p:cNvSpPr txBox="1"/>
          <p:nvPr/>
        </p:nvSpPr>
        <p:spPr>
          <a:xfrm>
            <a:off x="5756636" y="9195267"/>
            <a:ext cx="865298" cy="324185"/>
          </a:xfrm>
          <a:prstGeom prst="rect">
            <a:avLst/>
          </a:prstGeom>
        </p:spPr>
        <p:txBody>
          <a:bodyPr lIns="0" tIns="0" rIns="0" bIns="0" rtlCol="0" anchor="t">
            <a:spAutoFit/>
          </a:bodyPr>
          <a:lstStyle/>
          <a:p>
            <a:pPr marL="0" lvl="0" indent="0">
              <a:lnSpc>
                <a:spcPts val="2252"/>
              </a:lnSpc>
              <a:spcBef>
                <a:spcPct val="0"/>
              </a:spcBef>
            </a:pPr>
            <a:r>
              <a:rPr lang="en-US" sz="1877">
                <a:solidFill>
                  <a:srgbClr val="05061A"/>
                </a:solidFill>
                <a:latin typeface="Mero Thai"/>
              </a:rPr>
              <a:t>Train</a:t>
            </a:r>
          </a:p>
        </p:txBody>
      </p:sp>
      <p:sp>
        <p:nvSpPr>
          <p:cNvPr id="5" name="TextBox 5"/>
          <p:cNvSpPr txBox="1"/>
          <p:nvPr/>
        </p:nvSpPr>
        <p:spPr>
          <a:xfrm>
            <a:off x="11404895" y="9195267"/>
            <a:ext cx="865298" cy="324185"/>
          </a:xfrm>
          <a:prstGeom prst="rect">
            <a:avLst/>
          </a:prstGeom>
        </p:spPr>
        <p:txBody>
          <a:bodyPr lIns="0" tIns="0" rIns="0" bIns="0" rtlCol="0" anchor="t">
            <a:spAutoFit/>
          </a:bodyPr>
          <a:lstStyle/>
          <a:p>
            <a:pPr marL="0" lvl="0" indent="0">
              <a:lnSpc>
                <a:spcPts val="2252"/>
              </a:lnSpc>
              <a:spcBef>
                <a:spcPct val="0"/>
              </a:spcBef>
            </a:pPr>
            <a:r>
              <a:rPr lang="en-US" sz="1877">
                <a:solidFill>
                  <a:srgbClr val="05061A"/>
                </a:solidFill>
                <a:latin typeface="Mero Thai"/>
              </a:rPr>
              <a:t>Test</a:t>
            </a:r>
          </a:p>
        </p:txBody>
      </p:sp>
      <p:sp>
        <p:nvSpPr>
          <p:cNvPr id="6" name="TextBox 6"/>
          <p:cNvSpPr txBox="1"/>
          <p:nvPr/>
        </p:nvSpPr>
        <p:spPr>
          <a:xfrm>
            <a:off x="1076325" y="2015893"/>
            <a:ext cx="16230600" cy="834390"/>
          </a:xfrm>
          <a:prstGeom prst="rect">
            <a:avLst/>
          </a:prstGeom>
        </p:spPr>
        <p:txBody>
          <a:bodyPr lIns="0" tIns="0" rIns="0" bIns="0" rtlCol="0" anchor="t">
            <a:spAutoFit/>
          </a:bodyPr>
          <a:lstStyle/>
          <a:p>
            <a:pPr marL="0" lvl="0" indent="0" algn="l">
              <a:lnSpc>
                <a:spcPts val="3360"/>
              </a:lnSpc>
              <a:spcBef>
                <a:spcPct val="0"/>
              </a:spcBef>
            </a:pPr>
            <a:r>
              <a:rPr lang="en-US" sz="2400">
                <a:solidFill>
                  <a:srgbClr val="FBF7F1"/>
                </a:solidFill>
                <a:latin typeface="Neue Machina Light"/>
              </a:rPr>
              <a:t>Logistic regression is a supervised machine learning algorithm that uses a logistic function for binary classification tasks</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343131"/>
        </a:solidFill>
        <a:effectLst/>
      </p:bgPr>
    </p:bg>
    <p:spTree>
      <p:nvGrpSpPr>
        <p:cNvPr id="1" name=""/>
        <p:cNvGrpSpPr/>
        <p:nvPr/>
      </p:nvGrpSpPr>
      <p:grpSpPr>
        <a:xfrm>
          <a:off x="0" y="0"/>
          <a:ext cx="0" cy="0"/>
          <a:chOff x="0" y="0"/>
          <a:chExt cx="0" cy="0"/>
        </a:xfrm>
      </p:grpSpPr>
      <p:sp>
        <p:nvSpPr>
          <p:cNvPr id="2" name="Freeform 2"/>
          <p:cNvSpPr/>
          <p:nvPr/>
        </p:nvSpPr>
        <p:spPr>
          <a:xfrm>
            <a:off x="3583817" y="3245539"/>
            <a:ext cx="11120366" cy="6273912"/>
          </a:xfrm>
          <a:custGeom>
            <a:avLst/>
            <a:gdLst/>
            <a:ahLst/>
            <a:cxnLst/>
            <a:rect l="l" t="t" r="r" b="b"/>
            <a:pathLst>
              <a:path w="11120366" h="6273912">
                <a:moveTo>
                  <a:pt x="0" y="0"/>
                </a:moveTo>
                <a:lnTo>
                  <a:pt x="11120366" y="0"/>
                </a:lnTo>
                <a:lnTo>
                  <a:pt x="11120366" y="6273912"/>
                </a:lnTo>
                <a:lnTo>
                  <a:pt x="0" y="6273912"/>
                </a:lnTo>
                <a:lnTo>
                  <a:pt x="0" y="0"/>
                </a:lnTo>
                <a:close/>
              </a:path>
            </a:pathLst>
          </a:custGeom>
          <a:blipFill>
            <a:blip r:embed="rId2"/>
            <a:stretch>
              <a:fillRect/>
            </a:stretch>
          </a:blipFill>
        </p:spPr>
        <p:txBody>
          <a:bodyPr/>
          <a:lstStyle/>
          <a:p>
            <a:endParaRPr lang="en-SG"/>
          </a:p>
        </p:txBody>
      </p:sp>
      <p:sp>
        <p:nvSpPr>
          <p:cNvPr id="3" name="TextBox 3"/>
          <p:cNvSpPr txBox="1"/>
          <p:nvPr/>
        </p:nvSpPr>
        <p:spPr>
          <a:xfrm>
            <a:off x="1028700" y="885825"/>
            <a:ext cx="10118231" cy="1095375"/>
          </a:xfrm>
          <a:prstGeom prst="rect">
            <a:avLst/>
          </a:prstGeom>
        </p:spPr>
        <p:txBody>
          <a:bodyPr lIns="0" tIns="0" rIns="0" bIns="0" rtlCol="0" anchor="t">
            <a:spAutoFit/>
          </a:bodyPr>
          <a:lstStyle/>
          <a:p>
            <a:pPr marL="0" lvl="0" indent="0">
              <a:lnSpc>
                <a:spcPts val="7559"/>
              </a:lnSpc>
              <a:spcBef>
                <a:spcPct val="0"/>
              </a:spcBef>
            </a:pPr>
            <a:r>
              <a:rPr lang="en-US" sz="6299">
                <a:solidFill>
                  <a:srgbClr val="FBF7F1"/>
                </a:solidFill>
                <a:latin typeface="Mero Thai"/>
              </a:rPr>
              <a:t>Artificial Neural Network</a:t>
            </a:r>
          </a:p>
        </p:txBody>
      </p:sp>
      <p:sp>
        <p:nvSpPr>
          <p:cNvPr id="4" name="TextBox 4"/>
          <p:cNvSpPr txBox="1"/>
          <p:nvPr/>
        </p:nvSpPr>
        <p:spPr>
          <a:xfrm>
            <a:off x="5756636" y="9195267"/>
            <a:ext cx="865298" cy="324185"/>
          </a:xfrm>
          <a:prstGeom prst="rect">
            <a:avLst/>
          </a:prstGeom>
        </p:spPr>
        <p:txBody>
          <a:bodyPr lIns="0" tIns="0" rIns="0" bIns="0" rtlCol="0" anchor="t">
            <a:spAutoFit/>
          </a:bodyPr>
          <a:lstStyle/>
          <a:p>
            <a:pPr marL="0" lvl="0" indent="0">
              <a:lnSpc>
                <a:spcPts val="2252"/>
              </a:lnSpc>
              <a:spcBef>
                <a:spcPct val="0"/>
              </a:spcBef>
            </a:pPr>
            <a:r>
              <a:rPr lang="en-US" sz="1877">
                <a:solidFill>
                  <a:srgbClr val="05061A"/>
                </a:solidFill>
                <a:latin typeface="Mero Thai"/>
              </a:rPr>
              <a:t>Train</a:t>
            </a:r>
          </a:p>
        </p:txBody>
      </p:sp>
      <p:sp>
        <p:nvSpPr>
          <p:cNvPr id="5" name="TextBox 5"/>
          <p:cNvSpPr txBox="1"/>
          <p:nvPr/>
        </p:nvSpPr>
        <p:spPr>
          <a:xfrm>
            <a:off x="11463846" y="9195267"/>
            <a:ext cx="865298" cy="324185"/>
          </a:xfrm>
          <a:prstGeom prst="rect">
            <a:avLst/>
          </a:prstGeom>
        </p:spPr>
        <p:txBody>
          <a:bodyPr lIns="0" tIns="0" rIns="0" bIns="0" rtlCol="0" anchor="t">
            <a:spAutoFit/>
          </a:bodyPr>
          <a:lstStyle/>
          <a:p>
            <a:pPr marL="0" lvl="0" indent="0">
              <a:lnSpc>
                <a:spcPts val="2252"/>
              </a:lnSpc>
              <a:spcBef>
                <a:spcPct val="0"/>
              </a:spcBef>
            </a:pPr>
            <a:r>
              <a:rPr lang="en-US" sz="1877">
                <a:solidFill>
                  <a:srgbClr val="05061A"/>
                </a:solidFill>
                <a:latin typeface="Mero Thai"/>
              </a:rPr>
              <a:t>Test</a:t>
            </a:r>
          </a:p>
        </p:txBody>
      </p:sp>
      <p:sp>
        <p:nvSpPr>
          <p:cNvPr id="6" name="TextBox 6"/>
          <p:cNvSpPr txBox="1"/>
          <p:nvPr/>
        </p:nvSpPr>
        <p:spPr>
          <a:xfrm>
            <a:off x="1076325" y="2015893"/>
            <a:ext cx="16230600" cy="834390"/>
          </a:xfrm>
          <a:prstGeom prst="rect">
            <a:avLst/>
          </a:prstGeom>
        </p:spPr>
        <p:txBody>
          <a:bodyPr lIns="0" tIns="0" rIns="0" bIns="0" rtlCol="0" anchor="t">
            <a:spAutoFit/>
          </a:bodyPr>
          <a:lstStyle/>
          <a:p>
            <a:pPr marL="0" lvl="0" indent="0" algn="l">
              <a:lnSpc>
                <a:spcPts val="3360"/>
              </a:lnSpc>
              <a:spcBef>
                <a:spcPct val="0"/>
              </a:spcBef>
            </a:pPr>
            <a:r>
              <a:rPr lang="en-US" sz="2400">
                <a:solidFill>
                  <a:srgbClr val="FBF7F1"/>
                </a:solidFill>
                <a:latin typeface="Neue Machina Light"/>
              </a:rPr>
              <a:t>Neural network is a machine learning model inspired by the structure and function of biological neural networks in animal brains</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343131"/>
        </a:solidFill>
        <a:effectLst/>
      </p:bgPr>
    </p:bg>
    <p:spTree>
      <p:nvGrpSpPr>
        <p:cNvPr id="1" name=""/>
        <p:cNvGrpSpPr/>
        <p:nvPr/>
      </p:nvGrpSpPr>
      <p:grpSpPr>
        <a:xfrm>
          <a:off x="0" y="0"/>
          <a:ext cx="0" cy="0"/>
          <a:chOff x="0" y="0"/>
          <a:chExt cx="0" cy="0"/>
        </a:xfrm>
      </p:grpSpPr>
      <p:sp>
        <p:nvSpPr>
          <p:cNvPr id="2" name="TextBox 2"/>
          <p:cNvSpPr txBox="1"/>
          <p:nvPr/>
        </p:nvSpPr>
        <p:spPr>
          <a:xfrm>
            <a:off x="1385231" y="4137178"/>
            <a:ext cx="9129161" cy="1209576"/>
          </a:xfrm>
          <a:prstGeom prst="rect">
            <a:avLst/>
          </a:prstGeom>
        </p:spPr>
        <p:txBody>
          <a:bodyPr lIns="0" tIns="0" rIns="0" bIns="0" rtlCol="0" anchor="t">
            <a:spAutoFit/>
          </a:bodyPr>
          <a:lstStyle/>
          <a:p>
            <a:pPr marL="0" lvl="0" indent="0" algn="l">
              <a:lnSpc>
                <a:spcPts val="8399"/>
              </a:lnSpc>
              <a:spcBef>
                <a:spcPct val="0"/>
              </a:spcBef>
            </a:pPr>
            <a:r>
              <a:rPr lang="en-US" sz="6999">
                <a:solidFill>
                  <a:srgbClr val="FBF7F1"/>
                </a:solidFill>
                <a:latin typeface="Mero Thai"/>
              </a:rPr>
              <a:t>Refining the models</a:t>
            </a:r>
          </a:p>
        </p:txBody>
      </p:sp>
      <p:sp>
        <p:nvSpPr>
          <p:cNvPr id="3" name="TextBox 3"/>
          <p:cNvSpPr txBox="1"/>
          <p:nvPr/>
        </p:nvSpPr>
        <p:spPr>
          <a:xfrm>
            <a:off x="2409811" y="5473646"/>
            <a:ext cx="7080002" cy="523776"/>
          </a:xfrm>
          <a:prstGeom prst="rect">
            <a:avLst/>
          </a:prstGeom>
        </p:spPr>
        <p:txBody>
          <a:bodyPr lIns="0" tIns="0" rIns="0" bIns="0" rtlCol="0" anchor="t">
            <a:spAutoFit/>
          </a:bodyPr>
          <a:lstStyle/>
          <a:p>
            <a:pPr marL="0" lvl="0" indent="0" algn="l">
              <a:lnSpc>
                <a:spcPts val="4200"/>
              </a:lnSpc>
              <a:spcBef>
                <a:spcPct val="0"/>
              </a:spcBef>
            </a:pPr>
            <a:r>
              <a:rPr lang="en-US" sz="3000">
                <a:solidFill>
                  <a:srgbClr val="FBF7F1"/>
                </a:solidFill>
                <a:latin typeface="Neue Machina Light"/>
              </a:rPr>
              <a:t>Removing outliers from the dataset</a:t>
            </a:r>
          </a:p>
        </p:txBody>
      </p:sp>
      <p:pic>
        <p:nvPicPr>
          <p:cNvPr id="4" name="Picture 4"/>
          <p:cNvPicPr>
            <a:picLocks noChangeAspect="1"/>
          </p:cNvPicPr>
          <p:nvPr/>
        </p:nvPicPr>
        <p:blipFill>
          <a:blip r:embed="rId2"/>
          <a:stretch>
            <a:fillRect/>
          </a:stretch>
        </p:blipFill>
        <p:spPr>
          <a:xfrm>
            <a:off x="10873986" y="850042"/>
            <a:ext cx="6744360" cy="8586916"/>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343131"/>
        </a:solidFill>
        <a:effectLst/>
      </p:bgPr>
    </p:bg>
    <p:spTree>
      <p:nvGrpSpPr>
        <p:cNvPr id="1" name=""/>
        <p:cNvGrpSpPr/>
        <p:nvPr/>
      </p:nvGrpSpPr>
      <p:grpSpPr>
        <a:xfrm>
          <a:off x="0" y="0"/>
          <a:ext cx="0" cy="0"/>
          <a:chOff x="0" y="0"/>
          <a:chExt cx="0" cy="0"/>
        </a:xfrm>
      </p:grpSpPr>
      <p:sp>
        <p:nvSpPr>
          <p:cNvPr id="2" name="Freeform 2"/>
          <p:cNvSpPr/>
          <p:nvPr/>
        </p:nvSpPr>
        <p:spPr>
          <a:xfrm>
            <a:off x="1618701" y="2204682"/>
            <a:ext cx="6399898" cy="3001569"/>
          </a:xfrm>
          <a:custGeom>
            <a:avLst/>
            <a:gdLst/>
            <a:ahLst/>
            <a:cxnLst/>
            <a:rect l="l" t="t" r="r" b="b"/>
            <a:pathLst>
              <a:path w="6399898" h="3001569">
                <a:moveTo>
                  <a:pt x="0" y="0"/>
                </a:moveTo>
                <a:lnTo>
                  <a:pt x="6399898" y="0"/>
                </a:lnTo>
                <a:lnTo>
                  <a:pt x="6399898" y="3001569"/>
                </a:lnTo>
                <a:lnTo>
                  <a:pt x="0" y="3001569"/>
                </a:lnTo>
                <a:lnTo>
                  <a:pt x="0" y="0"/>
                </a:lnTo>
                <a:close/>
              </a:path>
            </a:pathLst>
          </a:custGeom>
          <a:blipFill>
            <a:blip r:embed="rId2"/>
            <a:stretch>
              <a:fillRect/>
            </a:stretch>
          </a:blipFill>
        </p:spPr>
        <p:txBody>
          <a:bodyPr/>
          <a:lstStyle/>
          <a:p>
            <a:endParaRPr lang="en-SG"/>
          </a:p>
        </p:txBody>
      </p:sp>
      <p:sp>
        <p:nvSpPr>
          <p:cNvPr id="3" name="Freeform 3"/>
          <p:cNvSpPr/>
          <p:nvPr/>
        </p:nvSpPr>
        <p:spPr>
          <a:xfrm>
            <a:off x="10242410" y="2204682"/>
            <a:ext cx="6426890" cy="3001569"/>
          </a:xfrm>
          <a:custGeom>
            <a:avLst/>
            <a:gdLst/>
            <a:ahLst/>
            <a:cxnLst/>
            <a:rect l="l" t="t" r="r" b="b"/>
            <a:pathLst>
              <a:path w="6426890" h="3001569">
                <a:moveTo>
                  <a:pt x="0" y="0"/>
                </a:moveTo>
                <a:lnTo>
                  <a:pt x="6426889" y="0"/>
                </a:lnTo>
                <a:lnTo>
                  <a:pt x="6426889" y="3001569"/>
                </a:lnTo>
                <a:lnTo>
                  <a:pt x="0" y="3001569"/>
                </a:lnTo>
                <a:lnTo>
                  <a:pt x="0" y="0"/>
                </a:lnTo>
                <a:close/>
              </a:path>
            </a:pathLst>
          </a:custGeom>
          <a:blipFill>
            <a:blip r:embed="rId3"/>
            <a:stretch>
              <a:fillRect/>
            </a:stretch>
          </a:blipFill>
        </p:spPr>
        <p:txBody>
          <a:bodyPr/>
          <a:lstStyle/>
          <a:p>
            <a:endParaRPr lang="en-SG"/>
          </a:p>
        </p:txBody>
      </p:sp>
      <p:sp>
        <p:nvSpPr>
          <p:cNvPr id="4" name="Freeform 4"/>
          <p:cNvSpPr/>
          <p:nvPr/>
        </p:nvSpPr>
        <p:spPr>
          <a:xfrm>
            <a:off x="5760243" y="6120552"/>
            <a:ext cx="6767513" cy="3001569"/>
          </a:xfrm>
          <a:custGeom>
            <a:avLst/>
            <a:gdLst/>
            <a:ahLst/>
            <a:cxnLst/>
            <a:rect l="l" t="t" r="r" b="b"/>
            <a:pathLst>
              <a:path w="6767513" h="3001569">
                <a:moveTo>
                  <a:pt x="0" y="0"/>
                </a:moveTo>
                <a:lnTo>
                  <a:pt x="6767514" y="0"/>
                </a:lnTo>
                <a:lnTo>
                  <a:pt x="6767514" y="3001570"/>
                </a:lnTo>
                <a:lnTo>
                  <a:pt x="0" y="3001570"/>
                </a:lnTo>
                <a:lnTo>
                  <a:pt x="0" y="0"/>
                </a:lnTo>
                <a:close/>
              </a:path>
            </a:pathLst>
          </a:custGeom>
          <a:blipFill>
            <a:blip r:embed="rId4"/>
            <a:stretch>
              <a:fillRect/>
            </a:stretch>
          </a:blipFill>
        </p:spPr>
        <p:txBody>
          <a:bodyPr/>
          <a:lstStyle/>
          <a:p>
            <a:endParaRPr lang="en-SG"/>
          </a:p>
        </p:txBody>
      </p:sp>
      <p:grpSp>
        <p:nvGrpSpPr>
          <p:cNvPr id="5" name="Group 5"/>
          <p:cNvGrpSpPr/>
          <p:nvPr/>
        </p:nvGrpSpPr>
        <p:grpSpPr>
          <a:xfrm>
            <a:off x="11178166" y="5035782"/>
            <a:ext cx="4555376" cy="1007589"/>
            <a:chOff x="0" y="0"/>
            <a:chExt cx="1199770" cy="265373"/>
          </a:xfrm>
        </p:grpSpPr>
        <p:sp>
          <p:nvSpPr>
            <p:cNvPr id="6" name="Freeform 6"/>
            <p:cNvSpPr/>
            <p:nvPr/>
          </p:nvSpPr>
          <p:spPr>
            <a:xfrm>
              <a:off x="0" y="0"/>
              <a:ext cx="1199770" cy="265373"/>
            </a:xfrm>
            <a:custGeom>
              <a:avLst/>
              <a:gdLst/>
              <a:ahLst/>
              <a:cxnLst/>
              <a:rect l="l" t="t" r="r" b="b"/>
              <a:pathLst>
                <a:path w="1199770" h="265373">
                  <a:moveTo>
                    <a:pt x="599885" y="0"/>
                  </a:moveTo>
                  <a:cubicBezTo>
                    <a:pt x="268578" y="0"/>
                    <a:pt x="0" y="59406"/>
                    <a:pt x="0" y="132687"/>
                  </a:cubicBezTo>
                  <a:cubicBezTo>
                    <a:pt x="0" y="205967"/>
                    <a:pt x="268578" y="265373"/>
                    <a:pt x="599885" y="265373"/>
                  </a:cubicBezTo>
                  <a:cubicBezTo>
                    <a:pt x="931192" y="265373"/>
                    <a:pt x="1199770" y="205967"/>
                    <a:pt x="1199770" y="132687"/>
                  </a:cubicBezTo>
                  <a:cubicBezTo>
                    <a:pt x="1199770" y="59406"/>
                    <a:pt x="931192" y="0"/>
                    <a:pt x="599885" y="0"/>
                  </a:cubicBezTo>
                  <a:close/>
                </a:path>
              </a:pathLst>
            </a:custGeom>
            <a:solidFill>
              <a:srgbClr val="000000">
                <a:alpha val="0"/>
              </a:srgbClr>
            </a:solidFill>
            <a:ln w="38100" cap="sq">
              <a:solidFill>
                <a:srgbClr val="DD3D4E"/>
              </a:solidFill>
              <a:prstDash val="solid"/>
              <a:miter/>
            </a:ln>
          </p:spPr>
          <p:txBody>
            <a:bodyPr/>
            <a:lstStyle/>
            <a:p>
              <a:endParaRPr lang="en-SG"/>
            </a:p>
          </p:txBody>
        </p:sp>
        <p:sp>
          <p:nvSpPr>
            <p:cNvPr id="7" name="TextBox 7"/>
            <p:cNvSpPr txBox="1"/>
            <p:nvPr/>
          </p:nvSpPr>
          <p:spPr>
            <a:xfrm>
              <a:off x="112478" y="-3696"/>
              <a:ext cx="974813" cy="244191"/>
            </a:xfrm>
            <a:prstGeom prst="rect">
              <a:avLst/>
            </a:prstGeom>
          </p:spPr>
          <p:txBody>
            <a:bodyPr lIns="50800" tIns="50800" rIns="50800" bIns="50800" rtlCol="0" anchor="ctr"/>
            <a:lstStyle/>
            <a:p>
              <a:pPr algn="ctr">
                <a:lnSpc>
                  <a:spcPts val="2380"/>
                </a:lnSpc>
              </a:pPr>
              <a:endParaRPr/>
            </a:p>
          </p:txBody>
        </p:sp>
      </p:grpSp>
      <p:sp>
        <p:nvSpPr>
          <p:cNvPr id="8" name="TextBox 8"/>
          <p:cNvSpPr txBox="1"/>
          <p:nvPr/>
        </p:nvSpPr>
        <p:spPr>
          <a:xfrm>
            <a:off x="1028700" y="885825"/>
            <a:ext cx="12638406" cy="1095375"/>
          </a:xfrm>
          <a:prstGeom prst="rect">
            <a:avLst/>
          </a:prstGeom>
        </p:spPr>
        <p:txBody>
          <a:bodyPr lIns="0" tIns="0" rIns="0" bIns="0" rtlCol="0" anchor="t">
            <a:spAutoFit/>
          </a:bodyPr>
          <a:lstStyle/>
          <a:p>
            <a:pPr marL="0" lvl="0" indent="0">
              <a:lnSpc>
                <a:spcPts val="7559"/>
              </a:lnSpc>
              <a:spcBef>
                <a:spcPct val="0"/>
              </a:spcBef>
            </a:pPr>
            <a:r>
              <a:rPr lang="en-US" sz="6299">
                <a:solidFill>
                  <a:srgbClr val="FBF7F1"/>
                </a:solidFill>
                <a:latin typeface="Mero Thai"/>
              </a:rPr>
              <a:t>Results after removing outliers</a:t>
            </a:r>
          </a:p>
        </p:txBody>
      </p:sp>
      <p:sp>
        <p:nvSpPr>
          <p:cNvPr id="9" name="TextBox 9"/>
          <p:cNvSpPr txBox="1"/>
          <p:nvPr/>
        </p:nvSpPr>
        <p:spPr>
          <a:xfrm>
            <a:off x="3312474" y="5253876"/>
            <a:ext cx="3012352" cy="523776"/>
          </a:xfrm>
          <a:prstGeom prst="rect">
            <a:avLst/>
          </a:prstGeom>
        </p:spPr>
        <p:txBody>
          <a:bodyPr lIns="0" tIns="0" rIns="0" bIns="0" rtlCol="0" anchor="t">
            <a:spAutoFit/>
          </a:bodyPr>
          <a:lstStyle/>
          <a:p>
            <a:pPr marL="0" lvl="0" indent="0" algn="ctr">
              <a:lnSpc>
                <a:spcPts val="4200"/>
              </a:lnSpc>
              <a:spcBef>
                <a:spcPct val="0"/>
              </a:spcBef>
            </a:pPr>
            <a:r>
              <a:rPr lang="en-US" sz="3000">
                <a:solidFill>
                  <a:srgbClr val="FBF7F1"/>
                </a:solidFill>
                <a:latin typeface="Neue Machina Light"/>
              </a:rPr>
              <a:t>Random Forest</a:t>
            </a:r>
          </a:p>
        </p:txBody>
      </p:sp>
      <p:sp>
        <p:nvSpPr>
          <p:cNvPr id="10" name="TextBox 10"/>
          <p:cNvSpPr txBox="1"/>
          <p:nvPr/>
        </p:nvSpPr>
        <p:spPr>
          <a:xfrm>
            <a:off x="11256999" y="5244351"/>
            <a:ext cx="4397711" cy="523776"/>
          </a:xfrm>
          <a:prstGeom prst="rect">
            <a:avLst/>
          </a:prstGeom>
        </p:spPr>
        <p:txBody>
          <a:bodyPr lIns="0" tIns="0" rIns="0" bIns="0" rtlCol="0" anchor="t">
            <a:spAutoFit/>
          </a:bodyPr>
          <a:lstStyle/>
          <a:p>
            <a:pPr marL="0" lvl="0" indent="0" algn="ctr">
              <a:lnSpc>
                <a:spcPts val="4200"/>
              </a:lnSpc>
              <a:spcBef>
                <a:spcPct val="0"/>
              </a:spcBef>
            </a:pPr>
            <a:r>
              <a:rPr lang="en-US" sz="3000">
                <a:solidFill>
                  <a:srgbClr val="FBF7F1"/>
                </a:solidFill>
                <a:latin typeface="Neue Machina Light"/>
              </a:rPr>
              <a:t>Logistic Regression</a:t>
            </a:r>
          </a:p>
        </p:txBody>
      </p:sp>
      <p:sp>
        <p:nvSpPr>
          <p:cNvPr id="11" name="TextBox 11"/>
          <p:cNvSpPr txBox="1"/>
          <p:nvPr/>
        </p:nvSpPr>
        <p:spPr>
          <a:xfrm>
            <a:off x="6421950" y="9182150"/>
            <a:ext cx="5444099" cy="523776"/>
          </a:xfrm>
          <a:prstGeom prst="rect">
            <a:avLst/>
          </a:prstGeom>
        </p:spPr>
        <p:txBody>
          <a:bodyPr lIns="0" tIns="0" rIns="0" bIns="0" rtlCol="0" anchor="t">
            <a:spAutoFit/>
          </a:bodyPr>
          <a:lstStyle/>
          <a:p>
            <a:pPr marL="0" lvl="0" indent="0" algn="ctr">
              <a:lnSpc>
                <a:spcPts val="4200"/>
              </a:lnSpc>
              <a:spcBef>
                <a:spcPct val="0"/>
              </a:spcBef>
            </a:pPr>
            <a:r>
              <a:rPr lang="en-US" sz="3000">
                <a:solidFill>
                  <a:srgbClr val="FBF7F1"/>
                </a:solidFill>
                <a:latin typeface="Neue Machina Light"/>
              </a:rPr>
              <a:t>Artificial Neural Network</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343131"/>
        </a:solidFill>
        <a:effectLst/>
      </p:bgPr>
    </p:bg>
    <p:spTree>
      <p:nvGrpSpPr>
        <p:cNvPr id="1" name=""/>
        <p:cNvGrpSpPr/>
        <p:nvPr/>
      </p:nvGrpSpPr>
      <p:grpSpPr>
        <a:xfrm>
          <a:off x="0" y="0"/>
          <a:ext cx="0" cy="0"/>
          <a:chOff x="0" y="0"/>
          <a:chExt cx="0" cy="0"/>
        </a:xfrm>
      </p:grpSpPr>
      <p:graphicFrame>
        <p:nvGraphicFramePr>
          <p:cNvPr id="2" name="Table 2"/>
          <p:cNvGraphicFramePr>
            <a:graphicFrameLocks noGrp="1"/>
          </p:cNvGraphicFramePr>
          <p:nvPr/>
        </p:nvGraphicFramePr>
        <p:xfrm>
          <a:off x="2155643" y="5495733"/>
          <a:ext cx="7904715" cy="3038475"/>
        </p:xfrm>
        <a:graphic>
          <a:graphicData uri="http://schemas.openxmlformats.org/drawingml/2006/table">
            <a:tbl>
              <a:tblPr/>
              <a:tblGrid>
                <a:gridCol w="2634905">
                  <a:extLst>
                    <a:ext uri="{9D8B030D-6E8A-4147-A177-3AD203B41FA5}">
                      <a16:colId xmlns:a16="http://schemas.microsoft.com/office/drawing/2014/main" val="20000"/>
                    </a:ext>
                  </a:extLst>
                </a:gridCol>
                <a:gridCol w="2634905">
                  <a:extLst>
                    <a:ext uri="{9D8B030D-6E8A-4147-A177-3AD203B41FA5}">
                      <a16:colId xmlns:a16="http://schemas.microsoft.com/office/drawing/2014/main" val="20001"/>
                    </a:ext>
                  </a:extLst>
                </a:gridCol>
                <a:gridCol w="2634905">
                  <a:extLst>
                    <a:ext uri="{9D8B030D-6E8A-4147-A177-3AD203B41FA5}">
                      <a16:colId xmlns:a16="http://schemas.microsoft.com/office/drawing/2014/main" val="20002"/>
                    </a:ext>
                  </a:extLst>
                </a:gridCol>
              </a:tblGrid>
              <a:tr h="1012825">
                <a:tc>
                  <a:txBody>
                    <a:bodyPr/>
                    <a:lstStyle/>
                    <a:p>
                      <a:pPr algn="ctr">
                        <a:lnSpc>
                          <a:spcPts val="2100"/>
                        </a:lnSpc>
                        <a:defRPr/>
                      </a:pPr>
                      <a:endParaRPr lang="en-US" sz="1100"/>
                    </a:p>
                  </a:txBody>
                  <a:tcPr marL="190500" marR="190500" marT="190500" marB="190500"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solidFill>
                      <a:srgbClr val="CCCCCC"/>
                    </a:solidFill>
                  </a:tcPr>
                </a:tc>
                <a:tc>
                  <a:txBody>
                    <a:bodyPr/>
                    <a:lstStyle/>
                    <a:p>
                      <a:pPr algn="ctr">
                        <a:lnSpc>
                          <a:spcPts val="3499"/>
                        </a:lnSpc>
                        <a:defRPr/>
                      </a:pPr>
                      <a:r>
                        <a:rPr lang="en-US" sz="2499">
                          <a:solidFill>
                            <a:srgbClr val="000000"/>
                          </a:solidFill>
                          <a:latin typeface="Neue Machina Bold"/>
                        </a:rPr>
                        <a:t>Actual</a:t>
                      </a:r>
                      <a:endParaRPr lang="en-US" sz="1100"/>
                    </a:p>
                  </a:txBody>
                  <a:tcPr marL="190500" marR="190500" marT="190500" marB="190500"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solidFill>
                      <a:srgbClr val="CCCCCC"/>
                    </a:solidFill>
                  </a:tcPr>
                </a:tc>
                <a:tc>
                  <a:txBody>
                    <a:bodyPr/>
                    <a:lstStyle/>
                    <a:p>
                      <a:pPr algn="ctr">
                        <a:lnSpc>
                          <a:spcPts val="3499"/>
                        </a:lnSpc>
                        <a:defRPr/>
                      </a:pPr>
                      <a:r>
                        <a:rPr lang="en-US" sz="2499">
                          <a:solidFill>
                            <a:srgbClr val="000000"/>
                          </a:solidFill>
                          <a:latin typeface="Neue Machina Bold"/>
                        </a:rPr>
                        <a:t>Predicted</a:t>
                      </a:r>
                      <a:endParaRPr lang="en-US" sz="1100"/>
                    </a:p>
                  </a:txBody>
                  <a:tcPr marL="190500" marR="190500" marT="190500" marB="190500"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solidFill>
                      <a:srgbClr val="CCCCCC"/>
                    </a:solidFill>
                  </a:tcPr>
                </a:tc>
                <a:extLst>
                  <a:ext uri="{0D108BD9-81ED-4DB2-BD59-A6C34878D82A}">
                    <a16:rowId xmlns:a16="http://schemas.microsoft.com/office/drawing/2014/main" val="10000"/>
                  </a:ext>
                </a:extLst>
              </a:tr>
              <a:tr h="1012825">
                <a:tc>
                  <a:txBody>
                    <a:bodyPr/>
                    <a:lstStyle/>
                    <a:p>
                      <a:pPr algn="ctr">
                        <a:lnSpc>
                          <a:spcPts val="3499"/>
                        </a:lnSpc>
                        <a:defRPr/>
                      </a:pPr>
                      <a:r>
                        <a:rPr lang="en-US" sz="2499">
                          <a:solidFill>
                            <a:srgbClr val="000000"/>
                          </a:solidFill>
                          <a:latin typeface="Neue Machina Ultra-Bold"/>
                        </a:rPr>
                        <a:t>Low Risk</a:t>
                      </a:r>
                      <a:endParaRPr lang="en-US" sz="1100"/>
                    </a:p>
                  </a:txBody>
                  <a:tcPr marL="190500" marR="190500" marT="190500" marB="190500"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solidFill>
                      <a:srgbClr val="E6E6E6"/>
                    </a:solidFill>
                  </a:tcPr>
                </a:tc>
                <a:tc>
                  <a:txBody>
                    <a:bodyPr/>
                    <a:lstStyle/>
                    <a:p>
                      <a:pPr algn="ctr">
                        <a:lnSpc>
                          <a:spcPts val="2799"/>
                        </a:lnSpc>
                        <a:defRPr/>
                      </a:pPr>
                      <a:r>
                        <a:rPr lang="en-US" sz="1999">
                          <a:solidFill>
                            <a:srgbClr val="000000"/>
                          </a:solidFill>
                          <a:latin typeface="Neue Machina"/>
                        </a:rPr>
                        <a:t>2172</a:t>
                      </a:r>
                      <a:endParaRPr lang="en-US" sz="1100"/>
                    </a:p>
                  </a:txBody>
                  <a:tcPr marL="190500" marR="190500" marT="190500" marB="190500"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solidFill>
                      <a:srgbClr val="F1F1F1"/>
                    </a:solidFill>
                  </a:tcPr>
                </a:tc>
                <a:tc>
                  <a:txBody>
                    <a:bodyPr/>
                    <a:lstStyle/>
                    <a:p>
                      <a:pPr algn="ctr">
                        <a:lnSpc>
                          <a:spcPts val="2799"/>
                        </a:lnSpc>
                        <a:defRPr/>
                      </a:pPr>
                      <a:r>
                        <a:rPr lang="en-US" sz="1999">
                          <a:solidFill>
                            <a:srgbClr val="000000"/>
                          </a:solidFill>
                          <a:latin typeface="Neue Machina"/>
                        </a:rPr>
                        <a:t>2171</a:t>
                      </a:r>
                      <a:endParaRPr lang="en-US" sz="1100"/>
                    </a:p>
                  </a:txBody>
                  <a:tcPr marL="190500" marR="190500" marT="190500" marB="190500"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solidFill>
                      <a:srgbClr val="F1F1F1"/>
                    </a:solidFill>
                  </a:tcPr>
                </a:tc>
                <a:extLst>
                  <a:ext uri="{0D108BD9-81ED-4DB2-BD59-A6C34878D82A}">
                    <a16:rowId xmlns:a16="http://schemas.microsoft.com/office/drawing/2014/main" val="10001"/>
                  </a:ext>
                </a:extLst>
              </a:tr>
              <a:tr h="1012825">
                <a:tc>
                  <a:txBody>
                    <a:bodyPr/>
                    <a:lstStyle/>
                    <a:p>
                      <a:pPr algn="ctr">
                        <a:lnSpc>
                          <a:spcPts val="3499"/>
                        </a:lnSpc>
                        <a:defRPr/>
                      </a:pPr>
                      <a:r>
                        <a:rPr lang="en-US" sz="2499">
                          <a:solidFill>
                            <a:srgbClr val="000000"/>
                          </a:solidFill>
                          <a:latin typeface="Neue Machina Ultra-Bold"/>
                        </a:rPr>
                        <a:t>High Risk</a:t>
                      </a:r>
                      <a:endParaRPr lang="en-US" sz="1100"/>
                    </a:p>
                  </a:txBody>
                  <a:tcPr marL="190500" marR="190500" marT="190500" marB="190500"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solidFill>
                      <a:srgbClr val="E6E6E6"/>
                    </a:solidFill>
                  </a:tcPr>
                </a:tc>
                <a:tc>
                  <a:txBody>
                    <a:bodyPr/>
                    <a:lstStyle/>
                    <a:p>
                      <a:pPr algn="ctr">
                        <a:lnSpc>
                          <a:spcPts val="2799"/>
                        </a:lnSpc>
                        <a:defRPr/>
                      </a:pPr>
                      <a:r>
                        <a:rPr lang="en-US" sz="1999">
                          <a:solidFill>
                            <a:srgbClr val="000000"/>
                          </a:solidFill>
                          <a:latin typeface="Neue Machina"/>
                        </a:rPr>
                        <a:t>839</a:t>
                      </a:r>
                      <a:endParaRPr lang="en-US" sz="1100"/>
                    </a:p>
                  </a:txBody>
                  <a:tcPr marL="190500" marR="190500" marT="190500" marB="190500"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solidFill>
                      <a:srgbClr val="F1F1F1"/>
                    </a:solidFill>
                  </a:tcPr>
                </a:tc>
                <a:tc>
                  <a:txBody>
                    <a:bodyPr/>
                    <a:lstStyle/>
                    <a:p>
                      <a:pPr algn="ctr">
                        <a:lnSpc>
                          <a:spcPts val="2799"/>
                        </a:lnSpc>
                        <a:defRPr/>
                      </a:pPr>
                      <a:r>
                        <a:rPr lang="en-US" sz="1999">
                          <a:solidFill>
                            <a:srgbClr val="000000"/>
                          </a:solidFill>
                          <a:latin typeface="Neue Machina"/>
                        </a:rPr>
                        <a:t>840</a:t>
                      </a:r>
                      <a:endParaRPr lang="en-US" sz="1100"/>
                    </a:p>
                  </a:txBody>
                  <a:tcPr marL="190500" marR="190500" marT="190500" marB="190500"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solidFill>
                      <a:srgbClr val="F1F1F1"/>
                    </a:solidFill>
                  </a:tcPr>
                </a:tc>
                <a:extLst>
                  <a:ext uri="{0D108BD9-81ED-4DB2-BD59-A6C34878D82A}">
                    <a16:rowId xmlns:a16="http://schemas.microsoft.com/office/drawing/2014/main" val="10002"/>
                  </a:ext>
                </a:extLst>
              </a:tr>
            </a:tbl>
          </a:graphicData>
        </a:graphic>
      </p:graphicFrame>
      <p:sp>
        <p:nvSpPr>
          <p:cNvPr id="3" name="TextBox 3"/>
          <p:cNvSpPr txBox="1"/>
          <p:nvPr/>
        </p:nvSpPr>
        <p:spPr>
          <a:xfrm>
            <a:off x="1028700" y="885825"/>
            <a:ext cx="12638406" cy="1095375"/>
          </a:xfrm>
          <a:prstGeom prst="rect">
            <a:avLst/>
          </a:prstGeom>
        </p:spPr>
        <p:txBody>
          <a:bodyPr lIns="0" tIns="0" rIns="0" bIns="0" rtlCol="0" anchor="t">
            <a:spAutoFit/>
          </a:bodyPr>
          <a:lstStyle/>
          <a:p>
            <a:pPr marL="0" lvl="0" indent="0">
              <a:lnSpc>
                <a:spcPts val="7559"/>
              </a:lnSpc>
              <a:spcBef>
                <a:spcPct val="0"/>
              </a:spcBef>
            </a:pPr>
            <a:r>
              <a:rPr lang="en-US" sz="6299">
                <a:solidFill>
                  <a:srgbClr val="FBF7F1"/>
                </a:solidFill>
                <a:latin typeface="Mero Thai"/>
              </a:rPr>
              <a:t>Outcome</a:t>
            </a:r>
          </a:p>
        </p:txBody>
      </p:sp>
      <p:sp>
        <p:nvSpPr>
          <p:cNvPr id="4" name="TextBox 4"/>
          <p:cNvSpPr txBox="1"/>
          <p:nvPr/>
        </p:nvSpPr>
        <p:spPr>
          <a:xfrm>
            <a:off x="1786893" y="2159577"/>
            <a:ext cx="10322332" cy="1847850"/>
          </a:xfrm>
          <a:prstGeom prst="rect">
            <a:avLst/>
          </a:prstGeom>
        </p:spPr>
        <p:txBody>
          <a:bodyPr lIns="0" tIns="0" rIns="0" bIns="0" rtlCol="0" anchor="t">
            <a:spAutoFit/>
          </a:bodyPr>
          <a:lstStyle/>
          <a:p>
            <a:pPr>
              <a:lnSpc>
                <a:spcPts val="6299"/>
              </a:lnSpc>
            </a:pPr>
            <a:r>
              <a:rPr lang="en-US" sz="4499">
                <a:solidFill>
                  <a:srgbClr val="FBF7F1"/>
                </a:solidFill>
                <a:latin typeface="Neue Machina Light"/>
              </a:rPr>
              <a:t>Optimal Threshold Probability</a:t>
            </a:r>
          </a:p>
          <a:p>
            <a:pPr marL="647700" lvl="1" indent="-323850">
              <a:lnSpc>
                <a:spcPts val="4200"/>
              </a:lnSpc>
              <a:buFont typeface="Arial"/>
              <a:buChar char="•"/>
            </a:pPr>
            <a:r>
              <a:rPr lang="en-US" sz="3000">
                <a:solidFill>
                  <a:srgbClr val="FBF7F1"/>
                </a:solidFill>
                <a:latin typeface="Neue Machina Light"/>
              </a:rPr>
              <a:t>False Postive Rate vs False Negative Rate</a:t>
            </a:r>
          </a:p>
          <a:p>
            <a:pPr marL="647700" lvl="1" indent="-323850" algn="l">
              <a:lnSpc>
                <a:spcPts val="4200"/>
              </a:lnSpc>
              <a:buFont typeface="Arial"/>
              <a:buChar char="•"/>
            </a:pPr>
            <a:r>
              <a:rPr lang="en-US" sz="3000">
                <a:solidFill>
                  <a:srgbClr val="FBF7F1"/>
                </a:solidFill>
                <a:latin typeface="Neue Machina Light"/>
              </a:rPr>
              <a:t>Optimal threshold is: 79.234%</a:t>
            </a:r>
          </a:p>
        </p:txBody>
      </p:sp>
      <p:sp>
        <p:nvSpPr>
          <p:cNvPr id="5" name="TextBox 5"/>
          <p:cNvSpPr txBox="1"/>
          <p:nvPr/>
        </p:nvSpPr>
        <p:spPr>
          <a:xfrm>
            <a:off x="1786893" y="4467165"/>
            <a:ext cx="8907497" cy="761869"/>
          </a:xfrm>
          <a:prstGeom prst="rect">
            <a:avLst/>
          </a:prstGeom>
        </p:spPr>
        <p:txBody>
          <a:bodyPr lIns="0" tIns="0" rIns="0" bIns="0" rtlCol="0" anchor="t">
            <a:spAutoFit/>
          </a:bodyPr>
          <a:lstStyle/>
          <a:p>
            <a:pPr marL="0" lvl="0" indent="0" algn="l">
              <a:lnSpc>
                <a:spcPts val="6299"/>
              </a:lnSpc>
              <a:spcBef>
                <a:spcPct val="0"/>
              </a:spcBef>
            </a:pPr>
            <a:r>
              <a:rPr lang="en-US" sz="4499">
                <a:solidFill>
                  <a:srgbClr val="FBF7F1"/>
                </a:solidFill>
                <a:latin typeface="Neue Machina Light"/>
              </a:rPr>
              <a:t>Categorising loan applicants</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343131"/>
        </a:solidFill>
        <a:effectLst/>
      </p:bgPr>
    </p:bg>
    <p:spTree>
      <p:nvGrpSpPr>
        <p:cNvPr id="1" name=""/>
        <p:cNvGrpSpPr/>
        <p:nvPr/>
      </p:nvGrpSpPr>
      <p:grpSpPr>
        <a:xfrm>
          <a:off x="0" y="0"/>
          <a:ext cx="0" cy="0"/>
          <a:chOff x="0" y="0"/>
          <a:chExt cx="0" cy="0"/>
        </a:xfrm>
      </p:grpSpPr>
      <p:sp>
        <p:nvSpPr>
          <p:cNvPr id="2" name="Freeform 2"/>
          <p:cNvSpPr/>
          <p:nvPr/>
        </p:nvSpPr>
        <p:spPr>
          <a:xfrm>
            <a:off x="13356931" y="6245772"/>
            <a:ext cx="7356500" cy="6501307"/>
          </a:xfrm>
          <a:custGeom>
            <a:avLst/>
            <a:gdLst/>
            <a:ahLst/>
            <a:cxnLst/>
            <a:rect l="l" t="t" r="r" b="b"/>
            <a:pathLst>
              <a:path w="7356500" h="6501307">
                <a:moveTo>
                  <a:pt x="0" y="0"/>
                </a:moveTo>
                <a:lnTo>
                  <a:pt x="7356500" y="0"/>
                </a:lnTo>
                <a:lnTo>
                  <a:pt x="7356500" y="6501307"/>
                </a:lnTo>
                <a:lnTo>
                  <a:pt x="0" y="6501307"/>
                </a:lnTo>
                <a:lnTo>
                  <a:pt x="0" y="0"/>
                </a:lnTo>
                <a:close/>
              </a:path>
            </a:pathLst>
          </a:custGeom>
          <a:blipFill>
            <a:blip r:embed="rId2"/>
            <a:stretch>
              <a:fillRect/>
            </a:stretch>
          </a:blipFill>
        </p:spPr>
        <p:txBody>
          <a:bodyPr/>
          <a:lstStyle/>
          <a:p>
            <a:endParaRPr lang="en-SG"/>
          </a:p>
        </p:txBody>
      </p:sp>
      <p:sp>
        <p:nvSpPr>
          <p:cNvPr id="3" name="TextBox 3"/>
          <p:cNvSpPr txBox="1"/>
          <p:nvPr/>
        </p:nvSpPr>
        <p:spPr>
          <a:xfrm>
            <a:off x="1028700" y="1098385"/>
            <a:ext cx="16006481" cy="1543050"/>
          </a:xfrm>
          <a:prstGeom prst="rect">
            <a:avLst/>
          </a:prstGeom>
        </p:spPr>
        <p:txBody>
          <a:bodyPr lIns="0" tIns="0" rIns="0" bIns="0" rtlCol="0" anchor="t">
            <a:spAutoFit/>
          </a:bodyPr>
          <a:lstStyle/>
          <a:p>
            <a:pPr marL="0" lvl="0" indent="0">
              <a:lnSpc>
                <a:spcPts val="10559"/>
              </a:lnSpc>
            </a:pPr>
            <a:r>
              <a:rPr lang="en-US" sz="8799">
                <a:solidFill>
                  <a:srgbClr val="FBF7F1"/>
                </a:solidFill>
                <a:latin typeface="Mero Thai"/>
              </a:rPr>
              <a:t>Conclusion</a:t>
            </a:r>
          </a:p>
        </p:txBody>
      </p:sp>
      <p:sp>
        <p:nvSpPr>
          <p:cNvPr id="4" name="TextBox 4"/>
          <p:cNvSpPr txBox="1"/>
          <p:nvPr/>
        </p:nvSpPr>
        <p:spPr>
          <a:xfrm>
            <a:off x="1514242" y="4048323"/>
            <a:ext cx="15259516" cy="2123678"/>
          </a:xfrm>
          <a:prstGeom prst="rect">
            <a:avLst/>
          </a:prstGeom>
        </p:spPr>
        <p:txBody>
          <a:bodyPr lIns="0" tIns="0" rIns="0" bIns="0" rtlCol="0" anchor="t">
            <a:spAutoFit/>
          </a:bodyPr>
          <a:lstStyle/>
          <a:p>
            <a:pPr marL="0" lvl="0" indent="0" algn="just">
              <a:lnSpc>
                <a:spcPts val="4200"/>
              </a:lnSpc>
              <a:spcBef>
                <a:spcPct val="0"/>
              </a:spcBef>
            </a:pPr>
            <a:r>
              <a:rPr lang="en-US" sz="3000">
                <a:solidFill>
                  <a:srgbClr val="FBF7F1"/>
                </a:solidFill>
                <a:latin typeface="Neue Machina Light"/>
              </a:rPr>
              <a:t>Credit risk modeling is designed to enhance a bank's capability to forecast potential loan defaults among its customers. By examining past loan data and predicting future risks, the bank can implement measures to mitigate its overall risk and boost its profitability. </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2B2B2B"/>
        </a:solidFill>
        <a:effectLst/>
      </p:bgPr>
    </p:bg>
    <p:spTree>
      <p:nvGrpSpPr>
        <p:cNvPr id="1" name=""/>
        <p:cNvGrpSpPr/>
        <p:nvPr/>
      </p:nvGrpSpPr>
      <p:grpSpPr>
        <a:xfrm>
          <a:off x="0" y="0"/>
          <a:ext cx="0" cy="0"/>
          <a:chOff x="0" y="0"/>
          <a:chExt cx="0" cy="0"/>
        </a:xfrm>
      </p:grpSpPr>
      <p:sp>
        <p:nvSpPr>
          <p:cNvPr id="2" name="TextBox 2"/>
          <p:cNvSpPr txBox="1"/>
          <p:nvPr/>
        </p:nvSpPr>
        <p:spPr>
          <a:xfrm>
            <a:off x="2839399" y="1019175"/>
            <a:ext cx="12609202" cy="1228725"/>
          </a:xfrm>
          <a:prstGeom prst="rect">
            <a:avLst/>
          </a:prstGeom>
        </p:spPr>
        <p:txBody>
          <a:bodyPr lIns="0" tIns="0" rIns="0" bIns="0" rtlCol="0" anchor="t">
            <a:spAutoFit/>
          </a:bodyPr>
          <a:lstStyle/>
          <a:p>
            <a:pPr algn="ctr">
              <a:lnSpc>
                <a:spcPts val="9600"/>
              </a:lnSpc>
            </a:pPr>
            <a:r>
              <a:rPr lang="en-US" sz="8000">
                <a:solidFill>
                  <a:srgbClr val="FFFFFF"/>
                </a:solidFill>
                <a:latin typeface="Poppins Medium"/>
              </a:rPr>
              <a:t>Table Of Contents</a:t>
            </a:r>
          </a:p>
        </p:txBody>
      </p:sp>
      <p:grpSp>
        <p:nvGrpSpPr>
          <p:cNvPr id="3" name="Group 3"/>
          <p:cNvGrpSpPr/>
          <p:nvPr/>
        </p:nvGrpSpPr>
        <p:grpSpPr>
          <a:xfrm>
            <a:off x="16750332" y="9092573"/>
            <a:ext cx="508968" cy="165727"/>
            <a:chOff x="0" y="0"/>
            <a:chExt cx="1560133" cy="508000"/>
          </a:xfrm>
        </p:grpSpPr>
        <p:sp>
          <p:nvSpPr>
            <p:cNvPr id="4" name="Freeform 4"/>
            <p:cNvSpPr/>
            <p:nvPr/>
          </p:nvSpPr>
          <p:spPr>
            <a:xfrm>
              <a:off x="0" y="215900"/>
              <a:ext cx="1264223" cy="76200"/>
            </a:xfrm>
            <a:custGeom>
              <a:avLst/>
              <a:gdLst/>
              <a:ahLst/>
              <a:cxnLst/>
              <a:rect l="l" t="t" r="r" b="b"/>
              <a:pathLst>
                <a:path w="1264223" h="76200">
                  <a:moveTo>
                    <a:pt x="0" y="0"/>
                  </a:moveTo>
                  <a:lnTo>
                    <a:pt x="1264223" y="0"/>
                  </a:lnTo>
                  <a:lnTo>
                    <a:pt x="1264223" y="76200"/>
                  </a:lnTo>
                  <a:lnTo>
                    <a:pt x="0" y="76200"/>
                  </a:lnTo>
                  <a:close/>
                </a:path>
              </a:pathLst>
            </a:custGeom>
            <a:solidFill>
              <a:srgbClr val="FFFFFF"/>
            </a:solidFill>
          </p:spPr>
          <p:txBody>
            <a:bodyPr/>
            <a:lstStyle/>
            <a:p>
              <a:endParaRPr lang="en-SG"/>
            </a:p>
          </p:txBody>
        </p:sp>
        <p:sp>
          <p:nvSpPr>
            <p:cNvPr id="5" name="Freeform 5"/>
            <p:cNvSpPr/>
            <p:nvPr/>
          </p:nvSpPr>
          <p:spPr>
            <a:xfrm>
              <a:off x="1185483" y="1270"/>
              <a:ext cx="374650" cy="505460"/>
            </a:xfrm>
            <a:custGeom>
              <a:avLst/>
              <a:gdLst/>
              <a:ahLst/>
              <a:cxnLst/>
              <a:rect l="l" t="t" r="r" b="b"/>
              <a:pathLst>
                <a:path w="374650" h="505460">
                  <a:moveTo>
                    <a:pt x="0" y="505460"/>
                  </a:moveTo>
                  <a:lnTo>
                    <a:pt x="0" y="0"/>
                  </a:lnTo>
                  <a:lnTo>
                    <a:pt x="374650" y="252730"/>
                  </a:lnTo>
                  <a:close/>
                </a:path>
              </a:pathLst>
            </a:custGeom>
            <a:solidFill>
              <a:srgbClr val="FFFFFF"/>
            </a:solidFill>
          </p:spPr>
          <p:txBody>
            <a:bodyPr/>
            <a:lstStyle/>
            <a:p>
              <a:endParaRPr lang="en-SG"/>
            </a:p>
          </p:txBody>
        </p:sp>
      </p:grpSp>
      <p:sp>
        <p:nvSpPr>
          <p:cNvPr id="6" name="TextBox 6"/>
          <p:cNvSpPr txBox="1"/>
          <p:nvPr/>
        </p:nvSpPr>
        <p:spPr>
          <a:xfrm>
            <a:off x="1028700" y="8953500"/>
            <a:ext cx="2474598" cy="304800"/>
          </a:xfrm>
          <a:prstGeom prst="rect">
            <a:avLst/>
          </a:prstGeom>
        </p:spPr>
        <p:txBody>
          <a:bodyPr lIns="0" tIns="0" rIns="0" bIns="0" rtlCol="0" anchor="t">
            <a:spAutoFit/>
          </a:bodyPr>
          <a:lstStyle/>
          <a:p>
            <a:pPr>
              <a:lnSpc>
                <a:spcPts val="2400"/>
              </a:lnSpc>
            </a:pPr>
            <a:r>
              <a:rPr lang="en-US" sz="2000">
                <a:solidFill>
                  <a:srgbClr val="FFFFFF"/>
                </a:solidFill>
                <a:latin typeface="Poppins Medium Bold"/>
              </a:rPr>
              <a:t>02</a:t>
            </a:r>
          </a:p>
        </p:txBody>
      </p:sp>
      <p:grpSp>
        <p:nvGrpSpPr>
          <p:cNvPr id="7" name="Group 7"/>
          <p:cNvGrpSpPr/>
          <p:nvPr/>
        </p:nvGrpSpPr>
        <p:grpSpPr>
          <a:xfrm>
            <a:off x="4603066" y="2703650"/>
            <a:ext cx="8196240" cy="1190647"/>
            <a:chOff x="0" y="0"/>
            <a:chExt cx="10928320" cy="1587530"/>
          </a:xfrm>
        </p:grpSpPr>
        <p:sp>
          <p:nvSpPr>
            <p:cNvPr id="8" name="Freeform 8"/>
            <p:cNvSpPr/>
            <p:nvPr/>
          </p:nvSpPr>
          <p:spPr>
            <a:xfrm>
              <a:off x="0" y="0"/>
              <a:ext cx="901203" cy="1147365"/>
            </a:xfrm>
            <a:custGeom>
              <a:avLst/>
              <a:gdLst/>
              <a:ahLst/>
              <a:cxnLst/>
              <a:rect l="l" t="t" r="r" b="b"/>
              <a:pathLst>
                <a:path w="901203" h="1147365">
                  <a:moveTo>
                    <a:pt x="0" y="0"/>
                  </a:moveTo>
                  <a:lnTo>
                    <a:pt x="901203" y="0"/>
                  </a:lnTo>
                  <a:lnTo>
                    <a:pt x="901203" y="1147365"/>
                  </a:lnTo>
                  <a:lnTo>
                    <a:pt x="0" y="114736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SG"/>
            </a:p>
          </p:txBody>
        </p:sp>
        <p:sp>
          <p:nvSpPr>
            <p:cNvPr id="9" name="TextBox 9"/>
            <p:cNvSpPr txBox="1"/>
            <p:nvPr/>
          </p:nvSpPr>
          <p:spPr>
            <a:xfrm>
              <a:off x="688515" y="110172"/>
              <a:ext cx="10239805" cy="1309295"/>
            </a:xfrm>
            <a:prstGeom prst="rect">
              <a:avLst/>
            </a:prstGeom>
          </p:spPr>
          <p:txBody>
            <a:bodyPr lIns="0" tIns="0" rIns="0" bIns="0" rtlCol="0" anchor="t">
              <a:spAutoFit/>
            </a:bodyPr>
            <a:lstStyle/>
            <a:p>
              <a:pPr>
                <a:lnSpc>
                  <a:spcPts val="8219"/>
                </a:lnSpc>
              </a:pPr>
              <a:r>
                <a:rPr lang="en-US" sz="5870" spc="1350">
                  <a:solidFill>
                    <a:srgbClr val="FFFFFF"/>
                  </a:solidFill>
                  <a:latin typeface="Bebas Neue Bold"/>
                </a:rPr>
                <a:t> 1:Introduction</a:t>
              </a:r>
            </a:p>
          </p:txBody>
        </p:sp>
        <p:sp>
          <p:nvSpPr>
            <p:cNvPr id="10" name="TextBox 10"/>
            <p:cNvSpPr txBox="1"/>
            <p:nvPr/>
          </p:nvSpPr>
          <p:spPr>
            <a:xfrm>
              <a:off x="2083117" y="1222829"/>
              <a:ext cx="6443067" cy="364700"/>
            </a:xfrm>
            <a:prstGeom prst="rect">
              <a:avLst/>
            </a:prstGeom>
          </p:spPr>
          <p:txBody>
            <a:bodyPr lIns="0" tIns="0" rIns="0" bIns="0" rtlCol="0" anchor="t">
              <a:spAutoFit/>
            </a:bodyPr>
            <a:lstStyle/>
            <a:p>
              <a:pPr algn="ctr">
                <a:lnSpc>
                  <a:spcPts val="2380"/>
                </a:lnSpc>
              </a:pPr>
              <a:r>
                <a:rPr lang="en-US" sz="1700">
                  <a:solidFill>
                    <a:srgbClr val="FFFFFF"/>
                  </a:solidFill>
                  <a:latin typeface="Canva Sans"/>
                </a:rPr>
                <a:t>Problem Definition, Motivation &amp; Dataset used</a:t>
              </a:r>
            </a:p>
          </p:txBody>
        </p:sp>
      </p:grpSp>
      <p:grpSp>
        <p:nvGrpSpPr>
          <p:cNvPr id="11" name="Group 11"/>
          <p:cNvGrpSpPr/>
          <p:nvPr/>
        </p:nvGrpSpPr>
        <p:grpSpPr>
          <a:xfrm>
            <a:off x="4594740" y="4351498"/>
            <a:ext cx="11696616" cy="1042731"/>
            <a:chOff x="0" y="0"/>
            <a:chExt cx="15595488" cy="1390307"/>
          </a:xfrm>
        </p:grpSpPr>
        <p:sp>
          <p:nvSpPr>
            <p:cNvPr id="12" name="Freeform 12"/>
            <p:cNvSpPr/>
            <p:nvPr/>
          </p:nvSpPr>
          <p:spPr>
            <a:xfrm>
              <a:off x="0" y="131287"/>
              <a:ext cx="1169567" cy="922895"/>
            </a:xfrm>
            <a:custGeom>
              <a:avLst/>
              <a:gdLst/>
              <a:ahLst/>
              <a:cxnLst/>
              <a:rect l="l" t="t" r="r" b="b"/>
              <a:pathLst>
                <a:path w="1169567" h="922895">
                  <a:moveTo>
                    <a:pt x="0" y="0"/>
                  </a:moveTo>
                  <a:lnTo>
                    <a:pt x="1169567" y="0"/>
                  </a:lnTo>
                  <a:lnTo>
                    <a:pt x="1169567" y="922895"/>
                  </a:lnTo>
                  <a:lnTo>
                    <a:pt x="0" y="92289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SG"/>
            </a:p>
          </p:txBody>
        </p:sp>
        <p:sp>
          <p:nvSpPr>
            <p:cNvPr id="13" name="TextBox 13"/>
            <p:cNvSpPr txBox="1"/>
            <p:nvPr/>
          </p:nvSpPr>
          <p:spPr>
            <a:xfrm>
              <a:off x="1302656" y="-123825"/>
              <a:ext cx="14292833" cy="1309295"/>
            </a:xfrm>
            <a:prstGeom prst="rect">
              <a:avLst/>
            </a:prstGeom>
          </p:spPr>
          <p:txBody>
            <a:bodyPr lIns="0" tIns="0" rIns="0" bIns="0" rtlCol="0" anchor="t">
              <a:spAutoFit/>
            </a:bodyPr>
            <a:lstStyle/>
            <a:p>
              <a:pPr>
                <a:lnSpc>
                  <a:spcPts val="8219"/>
                </a:lnSpc>
              </a:pPr>
              <a:r>
                <a:rPr lang="en-US" sz="5870" spc="1350">
                  <a:solidFill>
                    <a:srgbClr val="FFFFFF"/>
                  </a:solidFill>
                  <a:latin typeface="Bebas Neue Bold"/>
                </a:rPr>
                <a:t>2:Data Preparation &amp; EDA</a:t>
              </a:r>
            </a:p>
          </p:txBody>
        </p:sp>
        <p:sp>
          <p:nvSpPr>
            <p:cNvPr id="14" name="TextBox 14"/>
            <p:cNvSpPr txBox="1"/>
            <p:nvPr/>
          </p:nvSpPr>
          <p:spPr>
            <a:xfrm>
              <a:off x="2355985" y="1025607"/>
              <a:ext cx="8993304" cy="364700"/>
            </a:xfrm>
            <a:prstGeom prst="rect">
              <a:avLst/>
            </a:prstGeom>
          </p:spPr>
          <p:txBody>
            <a:bodyPr lIns="0" tIns="0" rIns="0" bIns="0" rtlCol="0" anchor="t">
              <a:spAutoFit/>
            </a:bodyPr>
            <a:lstStyle/>
            <a:p>
              <a:pPr>
                <a:lnSpc>
                  <a:spcPts val="2380"/>
                </a:lnSpc>
              </a:pPr>
              <a:r>
                <a:rPr lang="en-US" sz="1700">
                  <a:solidFill>
                    <a:srgbClr val="FFFFFF"/>
                  </a:solidFill>
                  <a:latin typeface="Canva Sans"/>
                </a:rPr>
                <a:t>Cleaning of data and initial data-driven insights</a:t>
              </a:r>
            </a:p>
          </p:txBody>
        </p:sp>
      </p:grpSp>
      <p:grpSp>
        <p:nvGrpSpPr>
          <p:cNvPr id="15" name="Group 15"/>
          <p:cNvGrpSpPr/>
          <p:nvPr/>
        </p:nvGrpSpPr>
        <p:grpSpPr>
          <a:xfrm>
            <a:off x="4594740" y="5851428"/>
            <a:ext cx="11688291" cy="1015149"/>
            <a:chOff x="0" y="0"/>
            <a:chExt cx="15584387" cy="1353532"/>
          </a:xfrm>
        </p:grpSpPr>
        <p:sp>
          <p:nvSpPr>
            <p:cNvPr id="16" name="Freeform 16"/>
            <p:cNvSpPr/>
            <p:nvPr/>
          </p:nvSpPr>
          <p:spPr>
            <a:xfrm>
              <a:off x="0" y="0"/>
              <a:ext cx="1147365" cy="867825"/>
            </a:xfrm>
            <a:custGeom>
              <a:avLst/>
              <a:gdLst/>
              <a:ahLst/>
              <a:cxnLst/>
              <a:rect l="l" t="t" r="r" b="b"/>
              <a:pathLst>
                <a:path w="1147365" h="867825">
                  <a:moveTo>
                    <a:pt x="0" y="0"/>
                  </a:moveTo>
                  <a:lnTo>
                    <a:pt x="1147365" y="0"/>
                  </a:lnTo>
                  <a:lnTo>
                    <a:pt x="1147365" y="867825"/>
                  </a:lnTo>
                  <a:lnTo>
                    <a:pt x="0" y="8678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SG"/>
            </a:p>
          </p:txBody>
        </p:sp>
        <p:sp>
          <p:nvSpPr>
            <p:cNvPr id="17" name="TextBox 17"/>
            <p:cNvSpPr txBox="1"/>
            <p:nvPr/>
          </p:nvSpPr>
          <p:spPr>
            <a:xfrm>
              <a:off x="1291555" y="-123825"/>
              <a:ext cx="14292833" cy="1309295"/>
            </a:xfrm>
            <a:prstGeom prst="rect">
              <a:avLst/>
            </a:prstGeom>
          </p:spPr>
          <p:txBody>
            <a:bodyPr lIns="0" tIns="0" rIns="0" bIns="0" rtlCol="0" anchor="t">
              <a:spAutoFit/>
            </a:bodyPr>
            <a:lstStyle/>
            <a:p>
              <a:pPr>
                <a:lnSpc>
                  <a:spcPts val="8219"/>
                </a:lnSpc>
              </a:pPr>
              <a:r>
                <a:rPr lang="en-US" sz="5870" spc="1350">
                  <a:solidFill>
                    <a:srgbClr val="FFFFFF"/>
                  </a:solidFill>
                  <a:latin typeface="Bebas Neue Bold"/>
                </a:rPr>
                <a:t>3:Machine Learning</a:t>
              </a:r>
            </a:p>
          </p:txBody>
        </p:sp>
        <p:sp>
          <p:nvSpPr>
            <p:cNvPr id="18" name="TextBox 18"/>
            <p:cNvSpPr txBox="1"/>
            <p:nvPr/>
          </p:nvSpPr>
          <p:spPr>
            <a:xfrm>
              <a:off x="2318568" y="988832"/>
              <a:ext cx="8993304" cy="364700"/>
            </a:xfrm>
            <a:prstGeom prst="rect">
              <a:avLst/>
            </a:prstGeom>
          </p:spPr>
          <p:txBody>
            <a:bodyPr lIns="0" tIns="0" rIns="0" bIns="0" rtlCol="0" anchor="t">
              <a:spAutoFit/>
            </a:bodyPr>
            <a:lstStyle/>
            <a:p>
              <a:pPr>
                <a:lnSpc>
                  <a:spcPts val="2380"/>
                </a:lnSpc>
              </a:pPr>
              <a:r>
                <a:rPr lang="en-US" sz="1700">
                  <a:solidFill>
                    <a:srgbClr val="FFFFFF"/>
                  </a:solidFill>
                  <a:latin typeface="Canva Sans"/>
                </a:rPr>
                <a:t>Random Forest, Logistic Regression and TensorFlow</a:t>
              </a:r>
            </a:p>
          </p:txBody>
        </p:sp>
      </p:grpSp>
      <p:grpSp>
        <p:nvGrpSpPr>
          <p:cNvPr id="19" name="Group 19"/>
          <p:cNvGrpSpPr/>
          <p:nvPr/>
        </p:nvGrpSpPr>
        <p:grpSpPr>
          <a:xfrm>
            <a:off x="4594740" y="7323777"/>
            <a:ext cx="11688291" cy="1163373"/>
            <a:chOff x="0" y="0"/>
            <a:chExt cx="15584387" cy="1551163"/>
          </a:xfrm>
        </p:grpSpPr>
        <p:sp>
          <p:nvSpPr>
            <p:cNvPr id="20" name="Freeform 20"/>
            <p:cNvSpPr/>
            <p:nvPr/>
          </p:nvSpPr>
          <p:spPr>
            <a:xfrm>
              <a:off x="0" y="0"/>
              <a:ext cx="1147365" cy="1059748"/>
            </a:xfrm>
            <a:custGeom>
              <a:avLst/>
              <a:gdLst/>
              <a:ahLst/>
              <a:cxnLst/>
              <a:rect l="l" t="t" r="r" b="b"/>
              <a:pathLst>
                <a:path w="1147365" h="1059748">
                  <a:moveTo>
                    <a:pt x="0" y="0"/>
                  </a:moveTo>
                  <a:lnTo>
                    <a:pt x="1147365" y="0"/>
                  </a:lnTo>
                  <a:lnTo>
                    <a:pt x="1147365" y="1059748"/>
                  </a:lnTo>
                  <a:lnTo>
                    <a:pt x="0" y="105974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SG"/>
            </a:p>
          </p:txBody>
        </p:sp>
        <p:sp>
          <p:nvSpPr>
            <p:cNvPr id="21" name="TextBox 21"/>
            <p:cNvSpPr txBox="1"/>
            <p:nvPr/>
          </p:nvSpPr>
          <p:spPr>
            <a:xfrm>
              <a:off x="1291555" y="73806"/>
              <a:ext cx="14292833" cy="1309295"/>
            </a:xfrm>
            <a:prstGeom prst="rect">
              <a:avLst/>
            </a:prstGeom>
          </p:spPr>
          <p:txBody>
            <a:bodyPr lIns="0" tIns="0" rIns="0" bIns="0" rtlCol="0" anchor="t">
              <a:spAutoFit/>
            </a:bodyPr>
            <a:lstStyle/>
            <a:p>
              <a:pPr>
                <a:lnSpc>
                  <a:spcPts val="8219"/>
                </a:lnSpc>
              </a:pPr>
              <a:r>
                <a:rPr lang="en-US" sz="5870" spc="1350">
                  <a:solidFill>
                    <a:srgbClr val="FFFFFF"/>
                  </a:solidFill>
                  <a:latin typeface="Bebas Neue Bold"/>
                </a:rPr>
                <a:t>4:Conclusion</a:t>
              </a:r>
            </a:p>
          </p:txBody>
        </p:sp>
        <p:sp>
          <p:nvSpPr>
            <p:cNvPr id="22" name="TextBox 22"/>
            <p:cNvSpPr txBox="1"/>
            <p:nvPr/>
          </p:nvSpPr>
          <p:spPr>
            <a:xfrm>
              <a:off x="2338580" y="1186463"/>
              <a:ext cx="8993304" cy="364700"/>
            </a:xfrm>
            <a:prstGeom prst="rect">
              <a:avLst/>
            </a:prstGeom>
          </p:spPr>
          <p:txBody>
            <a:bodyPr lIns="0" tIns="0" rIns="0" bIns="0" rtlCol="0" anchor="t">
              <a:spAutoFit/>
            </a:bodyPr>
            <a:lstStyle/>
            <a:p>
              <a:pPr>
                <a:lnSpc>
                  <a:spcPts val="2380"/>
                </a:lnSpc>
              </a:pPr>
              <a:r>
                <a:rPr lang="en-US" sz="1700">
                  <a:solidFill>
                    <a:srgbClr val="FFFFFF"/>
                  </a:solidFill>
                  <a:latin typeface="Canva Sans"/>
                </a:rPr>
                <a:t>Outcome &amp; Data Driven Insights</a:t>
              </a: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343131"/>
        </a:solidFill>
        <a:effectLst/>
      </p:bgPr>
    </p:bg>
    <p:spTree>
      <p:nvGrpSpPr>
        <p:cNvPr id="1" name=""/>
        <p:cNvGrpSpPr/>
        <p:nvPr/>
      </p:nvGrpSpPr>
      <p:grpSpPr>
        <a:xfrm>
          <a:off x="0" y="0"/>
          <a:ext cx="0" cy="0"/>
          <a:chOff x="0" y="0"/>
          <a:chExt cx="0" cy="0"/>
        </a:xfrm>
      </p:grpSpPr>
      <p:sp>
        <p:nvSpPr>
          <p:cNvPr id="2" name="AutoShape 2"/>
          <p:cNvSpPr/>
          <p:nvPr/>
        </p:nvSpPr>
        <p:spPr>
          <a:xfrm>
            <a:off x="0" y="704643"/>
            <a:ext cx="18288049" cy="9525"/>
          </a:xfrm>
          <a:prstGeom prst="line">
            <a:avLst/>
          </a:prstGeom>
          <a:ln w="19050" cap="flat">
            <a:solidFill>
              <a:srgbClr val="FBF7F1"/>
            </a:solidFill>
            <a:prstDash val="solid"/>
            <a:headEnd type="none" w="sm" len="sm"/>
            <a:tailEnd type="none" w="sm" len="sm"/>
          </a:ln>
        </p:spPr>
        <p:txBody>
          <a:bodyPr/>
          <a:lstStyle/>
          <a:p>
            <a:endParaRPr lang="en-SG"/>
          </a:p>
        </p:txBody>
      </p:sp>
      <p:sp>
        <p:nvSpPr>
          <p:cNvPr id="3" name="AutoShape 3"/>
          <p:cNvSpPr/>
          <p:nvPr/>
        </p:nvSpPr>
        <p:spPr>
          <a:xfrm flipV="1">
            <a:off x="5984875" y="0"/>
            <a:ext cx="0" cy="10395005"/>
          </a:xfrm>
          <a:prstGeom prst="line">
            <a:avLst/>
          </a:prstGeom>
          <a:ln w="19050" cap="flat">
            <a:solidFill>
              <a:srgbClr val="FBF7F1"/>
            </a:solidFill>
            <a:prstDash val="solid"/>
            <a:headEnd type="none" w="sm" len="sm"/>
            <a:tailEnd type="none" w="sm" len="sm"/>
          </a:ln>
        </p:spPr>
        <p:txBody>
          <a:bodyPr/>
          <a:lstStyle/>
          <a:p>
            <a:endParaRPr lang="en-SG"/>
          </a:p>
        </p:txBody>
      </p:sp>
      <p:sp>
        <p:nvSpPr>
          <p:cNvPr id="4" name="Freeform 4"/>
          <p:cNvSpPr/>
          <p:nvPr/>
        </p:nvSpPr>
        <p:spPr>
          <a:xfrm>
            <a:off x="6566599" y="2276517"/>
            <a:ext cx="4035864" cy="2777303"/>
          </a:xfrm>
          <a:custGeom>
            <a:avLst/>
            <a:gdLst/>
            <a:ahLst/>
            <a:cxnLst/>
            <a:rect l="l" t="t" r="r" b="b"/>
            <a:pathLst>
              <a:path w="4035864" h="2777303">
                <a:moveTo>
                  <a:pt x="0" y="0"/>
                </a:moveTo>
                <a:lnTo>
                  <a:pt x="4035865" y="0"/>
                </a:lnTo>
                <a:lnTo>
                  <a:pt x="4035865" y="2777303"/>
                </a:lnTo>
                <a:lnTo>
                  <a:pt x="0" y="2777303"/>
                </a:lnTo>
                <a:lnTo>
                  <a:pt x="0" y="0"/>
                </a:lnTo>
                <a:close/>
              </a:path>
            </a:pathLst>
          </a:custGeom>
          <a:blipFill>
            <a:blip r:embed="rId2"/>
            <a:stretch>
              <a:fillRect r="-31914"/>
            </a:stretch>
          </a:blipFill>
        </p:spPr>
        <p:txBody>
          <a:bodyPr/>
          <a:lstStyle/>
          <a:p>
            <a:endParaRPr lang="en-SG"/>
          </a:p>
        </p:txBody>
      </p:sp>
      <p:grpSp>
        <p:nvGrpSpPr>
          <p:cNvPr id="5" name="Group 5"/>
          <p:cNvGrpSpPr/>
          <p:nvPr/>
        </p:nvGrpSpPr>
        <p:grpSpPr>
          <a:xfrm>
            <a:off x="11174663" y="2276517"/>
            <a:ext cx="6209679" cy="2512820"/>
            <a:chOff x="0" y="0"/>
            <a:chExt cx="8279572" cy="3350427"/>
          </a:xfrm>
        </p:grpSpPr>
        <p:sp>
          <p:nvSpPr>
            <p:cNvPr id="6" name="TextBox 6"/>
            <p:cNvSpPr txBox="1"/>
            <p:nvPr/>
          </p:nvSpPr>
          <p:spPr>
            <a:xfrm>
              <a:off x="0" y="892977"/>
              <a:ext cx="8279572" cy="2457450"/>
            </a:xfrm>
            <a:prstGeom prst="rect">
              <a:avLst/>
            </a:prstGeom>
          </p:spPr>
          <p:txBody>
            <a:bodyPr lIns="0" tIns="0" rIns="0" bIns="0" rtlCol="0" anchor="t">
              <a:spAutoFit/>
            </a:bodyPr>
            <a:lstStyle/>
            <a:p>
              <a:pPr>
                <a:lnSpc>
                  <a:spcPts val="2400"/>
                </a:lnSpc>
              </a:pPr>
              <a:r>
                <a:rPr lang="en-US" sz="2000">
                  <a:solidFill>
                    <a:srgbClr val="FBF7F1"/>
                  </a:solidFill>
                  <a:latin typeface="Neue Machina"/>
                </a:rPr>
                <a:t>How can we </a:t>
              </a:r>
              <a:r>
                <a:rPr lang="en-US" sz="2000">
                  <a:solidFill>
                    <a:srgbClr val="F9D4D8"/>
                  </a:solidFill>
                  <a:latin typeface="Neue Machina"/>
                </a:rPr>
                <a:t>enhance the current credit risk models</a:t>
              </a:r>
              <a:r>
                <a:rPr lang="en-US" sz="2000">
                  <a:solidFill>
                    <a:srgbClr val="FBF7F1"/>
                  </a:solidFill>
                  <a:latin typeface="Neue Machina"/>
                </a:rPr>
                <a:t> available such that the rate of payments defaulting decreases significantly?</a:t>
              </a:r>
            </a:p>
            <a:p>
              <a:pPr>
                <a:lnSpc>
                  <a:spcPts val="2400"/>
                </a:lnSpc>
              </a:pPr>
              <a:endParaRPr lang="en-US" sz="2000">
                <a:solidFill>
                  <a:srgbClr val="FBF7F1"/>
                </a:solidFill>
                <a:latin typeface="Neue Machina"/>
              </a:endParaRPr>
            </a:p>
            <a:p>
              <a:pPr marL="0" lvl="0" indent="0" algn="l">
                <a:lnSpc>
                  <a:spcPts val="2400"/>
                </a:lnSpc>
                <a:spcBef>
                  <a:spcPct val="0"/>
                </a:spcBef>
              </a:pPr>
              <a:r>
                <a:rPr lang="en-US" sz="2000">
                  <a:solidFill>
                    <a:srgbClr val="FBF7F1"/>
                  </a:solidFill>
                  <a:latin typeface="Neue Machina"/>
                </a:rPr>
                <a:t>What are some of the</a:t>
              </a:r>
              <a:r>
                <a:rPr lang="en-US" sz="2000">
                  <a:solidFill>
                    <a:srgbClr val="F8D4D8"/>
                  </a:solidFill>
                  <a:latin typeface="Neue Machina"/>
                </a:rPr>
                <a:t> </a:t>
              </a:r>
              <a:r>
                <a:rPr lang="en-US" sz="2000">
                  <a:solidFill>
                    <a:srgbClr val="F8D4D8"/>
                  </a:solidFill>
                  <a:latin typeface="Neue Machina Ultra-Bold"/>
                </a:rPr>
                <a:t>contributing factors</a:t>
              </a:r>
              <a:r>
                <a:rPr lang="en-US" sz="2000">
                  <a:solidFill>
                    <a:srgbClr val="B29C73"/>
                  </a:solidFill>
                  <a:latin typeface="Neue Machina"/>
                </a:rPr>
                <a:t> </a:t>
              </a:r>
              <a:r>
                <a:rPr lang="en-US" sz="2000">
                  <a:solidFill>
                    <a:srgbClr val="FBF7F1"/>
                  </a:solidFill>
                  <a:latin typeface="Neue Machina"/>
                </a:rPr>
                <a:t>to this risk levels of loaners?</a:t>
              </a:r>
            </a:p>
          </p:txBody>
        </p:sp>
        <p:sp>
          <p:nvSpPr>
            <p:cNvPr id="7" name="TextBox 7"/>
            <p:cNvSpPr txBox="1"/>
            <p:nvPr/>
          </p:nvSpPr>
          <p:spPr>
            <a:xfrm>
              <a:off x="0" y="9525"/>
              <a:ext cx="8279572" cy="600075"/>
            </a:xfrm>
            <a:prstGeom prst="rect">
              <a:avLst/>
            </a:prstGeom>
          </p:spPr>
          <p:txBody>
            <a:bodyPr lIns="0" tIns="0" rIns="0" bIns="0" rtlCol="0" anchor="t">
              <a:spAutoFit/>
            </a:bodyPr>
            <a:lstStyle/>
            <a:p>
              <a:pPr marL="0" lvl="0" indent="0" algn="l">
                <a:lnSpc>
                  <a:spcPts val="2700"/>
                </a:lnSpc>
                <a:spcBef>
                  <a:spcPct val="0"/>
                </a:spcBef>
              </a:pPr>
              <a:r>
                <a:rPr lang="en-US" sz="3000">
                  <a:solidFill>
                    <a:srgbClr val="FBF7F1"/>
                  </a:solidFill>
                  <a:latin typeface="Mero Thai"/>
                </a:rPr>
                <a:t>Problem Definition</a:t>
              </a:r>
            </a:p>
          </p:txBody>
        </p:sp>
      </p:grpSp>
      <p:sp>
        <p:nvSpPr>
          <p:cNvPr id="8" name="TextBox 8"/>
          <p:cNvSpPr txBox="1"/>
          <p:nvPr/>
        </p:nvSpPr>
        <p:spPr>
          <a:xfrm>
            <a:off x="540425" y="1745204"/>
            <a:ext cx="5053925" cy="2384822"/>
          </a:xfrm>
          <a:prstGeom prst="rect">
            <a:avLst/>
          </a:prstGeom>
        </p:spPr>
        <p:txBody>
          <a:bodyPr lIns="0" tIns="0" rIns="0" bIns="0" rtlCol="0" anchor="t">
            <a:spAutoFit/>
          </a:bodyPr>
          <a:lstStyle/>
          <a:p>
            <a:pPr marL="0" lvl="0" indent="0" algn="ctr">
              <a:lnSpc>
                <a:spcPts val="5709"/>
              </a:lnSpc>
            </a:pPr>
            <a:r>
              <a:rPr lang="en-US" sz="6343">
                <a:solidFill>
                  <a:srgbClr val="FBF7F1"/>
                </a:solidFill>
                <a:latin typeface="Mero Thai"/>
              </a:rPr>
              <a:t>Motivation &amp; Problem Statement</a:t>
            </a:r>
          </a:p>
        </p:txBody>
      </p:sp>
      <p:grpSp>
        <p:nvGrpSpPr>
          <p:cNvPr id="9" name="Group 9"/>
          <p:cNvGrpSpPr/>
          <p:nvPr/>
        </p:nvGrpSpPr>
        <p:grpSpPr>
          <a:xfrm>
            <a:off x="6566599" y="5963561"/>
            <a:ext cx="10750146" cy="2604176"/>
            <a:chOff x="0" y="0"/>
            <a:chExt cx="14333528" cy="3472234"/>
          </a:xfrm>
        </p:grpSpPr>
        <p:sp>
          <p:nvSpPr>
            <p:cNvPr id="10" name="Freeform 10"/>
            <p:cNvSpPr/>
            <p:nvPr/>
          </p:nvSpPr>
          <p:spPr>
            <a:xfrm>
              <a:off x="0" y="0"/>
              <a:ext cx="5291024" cy="3472234"/>
            </a:xfrm>
            <a:custGeom>
              <a:avLst/>
              <a:gdLst/>
              <a:ahLst/>
              <a:cxnLst/>
              <a:rect l="l" t="t" r="r" b="b"/>
              <a:pathLst>
                <a:path w="5291024" h="3472234">
                  <a:moveTo>
                    <a:pt x="0" y="0"/>
                  </a:moveTo>
                  <a:lnTo>
                    <a:pt x="5291024" y="0"/>
                  </a:lnTo>
                  <a:lnTo>
                    <a:pt x="5291024" y="3472234"/>
                  </a:lnTo>
                  <a:lnTo>
                    <a:pt x="0" y="3472234"/>
                  </a:lnTo>
                  <a:lnTo>
                    <a:pt x="0" y="0"/>
                  </a:lnTo>
                  <a:close/>
                </a:path>
              </a:pathLst>
            </a:custGeom>
            <a:blipFill>
              <a:blip r:embed="rId3"/>
              <a:stretch>
                <a:fillRect/>
              </a:stretch>
            </a:blipFill>
          </p:spPr>
          <p:txBody>
            <a:bodyPr/>
            <a:lstStyle/>
            <a:p>
              <a:endParaRPr lang="en-SG"/>
            </a:p>
          </p:txBody>
        </p:sp>
        <p:sp>
          <p:nvSpPr>
            <p:cNvPr id="11" name="TextBox 11"/>
            <p:cNvSpPr txBox="1"/>
            <p:nvPr/>
          </p:nvSpPr>
          <p:spPr>
            <a:xfrm>
              <a:off x="6000597" y="859957"/>
              <a:ext cx="8332931" cy="1238250"/>
            </a:xfrm>
            <a:prstGeom prst="rect">
              <a:avLst/>
            </a:prstGeom>
          </p:spPr>
          <p:txBody>
            <a:bodyPr lIns="0" tIns="0" rIns="0" bIns="0" rtlCol="0" anchor="t">
              <a:spAutoFit/>
            </a:bodyPr>
            <a:lstStyle/>
            <a:p>
              <a:pPr marL="0" lvl="0" indent="0" algn="l">
                <a:lnSpc>
                  <a:spcPts val="2400"/>
                </a:lnSpc>
                <a:spcBef>
                  <a:spcPct val="0"/>
                </a:spcBef>
              </a:pPr>
              <a:r>
                <a:rPr lang="en-US" sz="2000">
                  <a:solidFill>
                    <a:srgbClr val="FBF7F1"/>
                  </a:solidFill>
                  <a:latin typeface="Neue Machina"/>
                </a:rPr>
                <a:t>Loans are increasingly more common. However, there has been an </a:t>
              </a:r>
              <a:r>
                <a:rPr lang="en-US" sz="2000">
                  <a:solidFill>
                    <a:srgbClr val="F9D4D8"/>
                  </a:solidFill>
                  <a:latin typeface="Neue Machina"/>
                </a:rPr>
                <a:t>significant increase in loan defaults too.</a:t>
              </a:r>
            </a:p>
          </p:txBody>
        </p:sp>
        <p:sp>
          <p:nvSpPr>
            <p:cNvPr id="12" name="TextBox 12"/>
            <p:cNvSpPr txBox="1"/>
            <p:nvPr/>
          </p:nvSpPr>
          <p:spPr>
            <a:xfrm>
              <a:off x="6000597" y="19050"/>
              <a:ext cx="8332931" cy="557530"/>
            </a:xfrm>
            <a:prstGeom prst="rect">
              <a:avLst/>
            </a:prstGeom>
          </p:spPr>
          <p:txBody>
            <a:bodyPr lIns="0" tIns="0" rIns="0" bIns="0" rtlCol="0" anchor="t">
              <a:spAutoFit/>
            </a:bodyPr>
            <a:lstStyle/>
            <a:p>
              <a:pPr marL="0" lvl="0" indent="0" algn="l">
                <a:lnSpc>
                  <a:spcPts val="2565"/>
                </a:lnSpc>
                <a:spcBef>
                  <a:spcPct val="0"/>
                </a:spcBef>
              </a:pPr>
              <a:r>
                <a:rPr lang="en-US" sz="2850">
                  <a:solidFill>
                    <a:srgbClr val="FBF7F1"/>
                  </a:solidFill>
                  <a:latin typeface="Mero Thai"/>
                </a:rPr>
                <a:t>Motivation</a:t>
              </a: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343131"/>
        </a:solidFill>
        <a:effectLst/>
      </p:bgPr>
    </p:bg>
    <p:spTree>
      <p:nvGrpSpPr>
        <p:cNvPr id="1" name=""/>
        <p:cNvGrpSpPr/>
        <p:nvPr/>
      </p:nvGrpSpPr>
      <p:grpSpPr>
        <a:xfrm>
          <a:off x="0" y="0"/>
          <a:ext cx="0" cy="0"/>
          <a:chOff x="0" y="0"/>
          <a:chExt cx="0" cy="0"/>
        </a:xfrm>
      </p:grpSpPr>
      <p:sp>
        <p:nvSpPr>
          <p:cNvPr id="2" name="Freeform 2"/>
          <p:cNvSpPr/>
          <p:nvPr/>
        </p:nvSpPr>
        <p:spPr>
          <a:xfrm>
            <a:off x="8889588" y="2385785"/>
            <a:ext cx="8747537" cy="5884706"/>
          </a:xfrm>
          <a:custGeom>
            <a:avLst/>
            <a:gdLst/>
            <a:ahLst/>
            <a:cxnLst/>
            <a:rect l="l" t="t" r="r" b="b"/>
            <a:pathLst>
              <a:path w="8747537" h="5884706">
                <a:moveTo>
                  <a:pt x="0" y="0"/>
                </a:moveTo>
                <a:lnTo>
                  <a:pt x="8747537" y="0"/>
                </a:lnTo>
                <a:lnTo>
                  <a:pt x="8747537" y="5884707"/>
                </a:lnTo>
                <a:lnTo>
                  <a:pt x="0" y="5884707"/>
                </a:lnTo>
                <a:lnTo>
                  <a:pt x="0" y="0"/>
                </a:lnTo>
                <a:close/>
              </a:path>
            </a:pathLst>
          </a:custGeom>
          <a:blipFill>
            <a:blip r:embed="rId2"/>
            <a:stretch>
              <a:fillRect/>
            </a:stretch>
          </a:blipFill>
        </p:spPr>
        <p:txBody>
          <a:bodyPr/>
          <a:lstStyle/>
          <a:p>
            <a:endParaRPr lang="en-SG"/>
          </a:p>
        </p:txBody>
      </p:sp>
      <p:sp>
        <p:nvSpPr>
          <p:cNvPr id="3" name="AutoShape 3"/>
          <p:cNvSpPr/>
          <p:nvPr/>
        </p:nvSpPr>
        <p:spPr>
          <a:xfrm flipV="1">
            <a:off x="9144000" y="3237203"/>
            <a:ext cx="8493125" cy="2885206"/>
          </a:xfrm>
          <a:prstGeom prst="line">
            <a:avLst/>
          </a:prstGeom>
          <a:ln w="38100" cap="flat">
            <a:solidFill>
              <a:srgbClr val="FF3131"/>
            </a:solidFill>
            <a:prstDash val="sysDot"/>
            <a:headEnd type="none" w="sm" len="sm"/>
            <a:tailEnd type="none" w="sm" len="sm"/>
          </a:ln>
        </p:spPr>
        <p:txBody>
          <a:bodyPr/>
          <a:lstStyle/>
          <a:p>
            <a:endParaRPr lang="en-SG"/>
          </a:p>
        </p:txBody>
      </p:sp>
      <p:sp>
        <p:nvSpPr>
          <p:cNvPr id="4" name="TextBox 4"/>
          <p:cNvSpPr txBox="1"/>
          <p:nvPr/>
        </p:nvSpPr>
        <p:spPr>
          <a:xfrm>
            <a:off x="5276773" y="657603"/>
            <a:ext cx="6741031" cy="863600"/>
          </a:xfrm>
          <a:prstGeom prst="rect">
            <a:avLst/>
          </a:prstGeom>
        </p:spPr>
        <p:txBody>
          <a:bodyPr lIns="0" tIns="0" rIns="0" bIns="0" rtlCol="0" anchor="t">
            <a:spAutoFit/>
          </a:bodyPr>
          <a:lstStyle/>
          <a:p>
            <a:pPr marL="0" lvl="0" indent="0" algn="ctr">
              <a:lnSpc>
                <a:spcPts val="7000"/>
              </a:lnSpc>
              <a:spcBef>
                <a:spcPct val="0"/>
              </a:spcBef>
            </a:pPr>
            <a:r>
              <a:rPr lang="en-US" sz="5000">
                <a:solidFill>
                  <a:srgbClr val="FBF7F1"/>
                </a:solidFill>
                <a:latin typeface="Canva Sans Bold"/>
              </a:rPr>
              <a:t>Motivation</a:t>
            </a:r>
          </a:p>
        </p:txBody>
      </p:sp>
      <p:grpSp>
        <p:nvGrpSpPr>
          <p:cNvPr id="5" name="Group 5"/>
          <p:cNvGrpSpPr/>
          <p:nvPr/>
        </p:nvGrpSpPr>
        <p:grpSpPr>
          <a:xfrm>
            <a:off x="560553" y="3405680"/>
            <a:ext cx="8086735" cy="1414779"/>
            <a:chOff x="0" y="0"/>
            <a:chExt cx="10782313" cy="1886371"/>
          </a:xfrm>
        </p:grpSpPr>
        <p:sp>
          <p:nvSpPr>
            <p:cNvPr id="6" name="Freeform 6"/>
            <p:cNvSpPr/>
            <p:nvPr/>
          </p:nvSpPr>
          <p:spPr>
            <a:xfrm>
              <a:off x="0" y="176929"/>
              <a:ext cx="1394595" cy="1218527"/>
            </a:xfrm>
            <a:custGeom>
              <a:avLst/>
              <a:gdLst/>
              <a:ahLst/>
              <a:cxnLst/>
              <a:rect l="l" t="t" r="r" b="b"/>
              <a:pathLst>
                <a:path w="1394595" h="1218527">
                  <a:moveTo>
                    <a:pt x="0" y="0"/>
                  </a:moveTo>
                  <a:lnTo>
                    <a:pt x="1394595" y="0"/>
                  </a:lnTo>
                  <a:lnTo>
                    <a:pt x="1394595" y="1218527"/>
                  </a:lnTo>
                  <a:lnTo>
                    <a:pt x="0" y="121852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SG"/>
            </a:p>
          </p:txBody>
        </p:sp>
        <p:sp>
          <p:nvSpPr>
            <p:cNvPr id="7" name="TextBox 7"/>
            <p:cNvSpPr txBox="1"/>
            <p:nvPr/>
          </p:nvSpPr>
          <p:spPr>
            <a:xfrm>
              <a:off x="1401894" y="-57150"/>
              <a:ext cx="9380419" cy="1943521"/>
            </a:xfrm>
            <a:prstGeom prst="rect">
              <a:avLst/>
            </a:prstGeom>
          </p:spPr>
          <p:txBody>
            <a:bodyPr lIns="0" tIns="0" rIns="0" bIns="0" rtlCol="0" anchor="t">
              <a:spAutoFit/>
            </a:bodyPr>
            <a:lstStyle/>
            <a:p>
              <a:pPr algn="ctr">
                <a:lnSpc>
                  <a:spcPts val="3920"/>
                </a:lnSpc>
              </a:pPr>
              <a:r>
                <a:rPr lang="en-US" sz="2800">
                  <a:solidFill>
                    <a:srgbClr val="FBF7F1"/>
                  </a:solidFill>
                  <a:latin typeface="Canva Sans"/>
                </a:rPr>
                <a:t>Rate at which loan default are increasing poses a significant issue to banks and the ecnonomy itself</a:t>
              </a:r>
            </a:p>
          </p:txBody>
        </p:sp>
      </p:grpSp>
      <p:grpSp>
        <p:nvGrpSpPr>
          <p:cNvPr id="8" name="Group 8"/>
          <p:cNvGrpSpPr/>
          <p:nvPr/>
        </p:nvGrpSpPr>
        <p:grpSpPr>
          <a:xfrm>
            <a:off x="560553" y="5593801"/>
            <a:ext cx="8025884" cy="1469390"/>
            <a:chOff x="0" y="0"/>
            <a:chExt cx="10701179" cy="1959186"/>
          </a:xfrm>
        </p:grpSpPr>
        <p:sp>
          <p:nvSpPr>
            <p:cNvPr id="9" name="Freeform 9"/>
            <p:cNvSpPr/>
            <p:nvPr/>
          </p:nvSpPr>
          <p:spPr>
            <a:xfrm>
              <a:off x="0" y="0"/>
              <a:ext cx="1401894" cy="1126640"/>
            </a:xfrm>
            <a:custGeom>
              <a:avLst/>
              <a:gdLst/>
              <a:ahLst/>
              <a:cxnLst/>
              <a:rect l="l" t="t" r="r" b="b"/>
              <a:pathLst>
                <a:path w="1401894" h="1126640">
                  <a:moveTo>
                    <a:pt x="0" y="0"/>
                  </a:moveTo>
                  <a:lnTo>
                    <a:pt x="1401894" y="0"/>
                  </a:lnTo>
                  <a:lnTo>
                    <a:pt x="1401894" y="1126640"/>
                  </a:lnTo>
                  <a:lnTo>
                    <a:pt x="0" y="112664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SG"/>
            </a:p>
          </p:txBody>
        </p:sp>
        <p:sp>
          <p:nvSpPr>
            <p:cNvPr id="10" name="TextBox 10"/>
            <p:cNvSpPr txBox="1"/>
            <p:nvPr/>
          </p:nvSpPr>
          <p:spPr>
            <a:xfrm>
              <a:off x="1401894" y="-57150"/>
              <a:ext cx="9299285" cy="2016336"/>
            </a:xfrm>
            <a:prstGeom prst="rect">
              <a:avLst/>
            </a:prstGeom>
          </p:spPr>
          <p:txBody>
            <a:bodyPr lIns="0" tIns="0" rIns="0" bIns="0" rtlCol="0" anchor="t">
              <a:spAutoFit/>
            </a:bodyPr>
            <a:lstStyle/>
            <a:p>
              <a:pPr algn="ctr">
                <a:lnSpc>
                  <a:spcPts val="4060"/>
                </a:lnSpc>
              </a:pPr>
              <a:r>
                <a:rPr lang="en-US" sz="2900">
                  <a:solidFill>
                    <a:srgbClr val="FBF7F1"/>
                  </a:solidFill>
                  <a:latin typeface="Canva Sans"/>
                </a:rPr>
                <a:t>Aim is to refine the models available such that loan takers risk are carefully analysed before approving their loan</a:t>
              </a: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343131"/>
        </a:solidFill>
        <a:effectLst/>
      </p:bgPr>
    </p:bg>
    <p:spTree>
      <p:nvGrpSpPr>
        <p:cNvPr id="1" name=""/>
        <p:cNvGrpSpPr/>
        <p:nvPr/>
      </p:nvGrpSpPr>
      <p:grpSpPr>
        <a:xfrm>
          <a:off x="0" y="0"/>
          <a:ext cx="0" cy="0"/>
          <a:chOff x="0" y="0"/>
          <a:chExt cx="0" cy="0"/>
        </a:xfrm>
      </p:grpSpPr>
      <p:sp>
        <p:nvSpPr>
          <p:cNvPr id="2" name="Freeform 2"/>
          <p:cNvSpPr/>
          <p:nvPr/>
        </p:nvSpPr>
        <p:spPr>
          <a:xfrm>
            <a:off x="3301290" y="5713202"/>
            <a:ext cx="11685421" cy="3857915"/>
          </a:xfrm>
          <a:custGeom>
            <a:avLst/>
            <a:gdLst/>
            <a:ahLst/>
            <a:cxnLst/>
            <a:rect l="l" t="t" r="r" b="b"/>
            <a:pathLst>
              <a:path w="11685421" h="3857915">
                <a:moveTo>
                  <a:pt x="0" y="0"/>
                </a:moveTo>
                <a:lnTo>
                  <a:pt x="11685420" y="0"/>
                </a:lnTo>
                <a:lnTo>
                  <a:pt x="11685420" y="3857915"/>
                </a:lnTo>
                <a:lnTo>
                  <a:pt x="0" y="3857915"/>
                </a:lnTo>
                <a:lnTo>
                  <a:pt x="0" y="0"/>
                </a:lnTo>
                <a:close/>
              </a:path>
            </a:pathLst>
          </a:custGeom>
          <a:blipFill>
            <a:blip r:embed="rId2"/>
            <a:stretch>
              <a:fillRect t="-370" b="-370"/>
            </a:stretch>
          </a:blipFill>
        </p:spPr>
        <p:txBody>
          <a:bodyPr/>
          <a:lstStyle/>
          <a:p>
            <a:endParaRPr lang="en-SG"/>
          </a:p>
        </p:txBody>
      </p:sp>
      <p:sp>
        <p:nvSpPr>
          <p:cNvPr id="3" name="TextBox 3"/>
          <p:cNvSpPr txBox="1"/>
          <p:nvPr/>
        </p:nvSpPr>
        <p:spPr>
          <a:xfrm>
            <a:off x="5276773" y="650618"/>
            <a:ext cx="6741031" cy="887095"/>
          </a:xfrm>
          <a:prstGeom prst="rect">
            <a:avLst/>
          </a:prstGeom>
        </p:spPr>
        <p:txBody>
          <a:bodyPr lIns="0" tIns="0" rIns="0" bIns="0" rtlCol="0" anchor="t">
            <a:spAutoFit/>
          </a:bodyPr>
          <a:lstStyle/>
          <a:p>
            <a:pPr marL="0" lvl="0" indent="0" algn="ctr">
              <a:lnSpc>
                <a:spcPts val="7279"/>
              </a:lnSpc>
              <a:spcBef>
                <a:spcPct val="0"/>
              </a:spcBef>
            </a:pPr>
            <a:r>
              <a:rPr lang="en-US" sz="5199">
                <a:solidFill>
                  <a:srgbClr val="FBF7F1"/>
                </a:solidFill>
                <a:latin typeface="Canva Sans Bold"/>
              </a:rPr>
              <a:t>Loan Dataset</a:t>
            </a:r>
          </a:p>
        </p:txBody>
      </p:sp>
      <p:sp>
        <p:nvSpPr>
          <p:cNvPr id="4" name="Freeform 4"/>
          <p:cNvSpPr/>
          <p:nvPr/>
        </p:nvSpPr>
        <p:spPr>
          <a:xfrm>
            <a:off x="3455854" y="3016310"/>
            <a:ext cx="1220718" cy="1481904"/>
          </a:xfrm>
          <a:custGeom>
            <a:avLst/>
            <a:gdLst/>
            <a:ahLst/>
            <a:cxnLst/>
            <a:rect l="l" t="t" r="r" b="b"/>
            <a:pathLst>
              <a:path w="1220718" h="1481904">
                <a:moveTo>
                  <a:pt x="0" y="0"/>
                </a:moveTo>
                <a:lnTo>
                  <a:pt x="1220719" y="0"/>
                </a:lnTo>
                <a:lnTo>
                  <a:pt x="1220719" y="1481904"/>
                </a:lnTo>
                <a:lnTo>
                  <a:pt x="0" y="148190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SG"/>
          </a:p>
        </p:txBody>
      </p:sp>
      <p:sp>
        <p:nvSpPr>
          <p:cNvPr id="5" name="TextBox 5"/>
          <p:cNvSpPr txBox="1"/>
          <p:nvPr/>
        </p:nvSpPr>
        <p:spPr>
          <a:xfrm>
            <a:off x="4920728" y="3016310"/>
            <a:ext cx="2667000" cy="660008"/>
          </a:xfrm>
          <a:prstGeom prst="rect">
            <a:avLst/>
          </a:prstGeom>
        </p:spPr>
        <p:txBody>
          <a:bodyPr wrap="square" lIns="0" tIns="0" rIns="0" bIns="0" rtlCol="0" anchor="t">
            <a:spAutoFit/>
          </a:bodyPr>
          <a:lstStyle/>
          <a:p>
            <a:pPr>
              <a:lnSpc>
                <a:spcPts val="5369"/>
              </a:lnSpc>
            </a:pPr>
            <a:r>
              <a:rPr lang="en-US" sz="3835" dirty="0">
                <a:solidFill>
                  <a:srgbClr val="FFDE59"/>
                </a:solidFill>
                <a:latin typeface="Canva Sans Bold"/>
              </a:rPr>
              <a:t>Variables</a:t>
            </a:r>
          </a:p>
        </p:txBody>
      </p:sp>
      <p:sp>
        <p:nvSpPr>
          <p:cNvPr id="6" name="TextBox 6"/>
          <p:cNvSpPr txBox="1"/>
          <p:nvPr/>
        </p:nvSpPr>
        <p:spPr>
          <a:xfrm>
            <a:off x="4848823" y="3571544"/>
            <a:ext cx="3308957" cy="1208040"/>
          </a:xfrm>
          <a:prstGeom prst="rect">
            <a:avLst/>
          </a:prstGeom>
        </p:spPr>
        <p:txBody>
          <a:bodyPr lIns="0" tIns="0" rIns="0" bIns="0" rtlCol="0" anchor="t">
            <a:spAutoFit/>
          </a:bodyPr>
          <a:lstStyle/>
          <a:p>
            <a:pPr marL="380439" lvl="1" indent="-190220">
              <a:lnSpc>
                <a:spcPts val="2466"/>
              </a:lnSpc>
              <a:buFont typeface="Arial"/>
              <a:buChar char="•"/>
            </a:pPr>
            <a:r>
              <a:rPr lang="en-US" sz="1762" dirty="0">
                <a:solidFill>
                  <a:srgbClr val="FFFFFF"/>
                </a:solidFill>
                <a:latin typeface="Canva Sans"/>
              </a:rPr>
              <a:t>Loan Amount</a:t>
            </a:r>
          </a:p>
          <a:p>
            <a:pPr marL="380439" lvl="1" indent="-190220">
              <a:lnSpc>
                <a:spcPts val="2466"/>
              </a:lnSpc>
              <a:buFont typeface="Arial"/>
              <a:buChar char="•"/>
            </a:pPr>
            <a:r>
              <a:rPr lang="en-US" sz="1762" dirty="0">
                <a:solidFill>
                  <a:srgbClr val="FFFFFF"/>
                </a:solidFill>
                <a:latin typeface="Canva Sans"/>
              </a:rPr>
              <a:t>Interest Rate</a:t>
            </a:r>
          </a:p>
          <a:p>
            <a:pPr marL="380439" lvl="1" indent="-190220">
              <a:lnSpc>
                <a:spcPts val="2466"/>
              </a:lnSpc>
              <a:buFont typeface="Arial"/>
              <a:buChar char="•"/>
            </a:pPr>
            <a:r>
              <a:rPr lang="en-US" sz="1762" dirty="0">
                <a:solidFill>
                  <a:srgbClr val="FFFFFF"/>
                </a:solidFill>
                <a:latin typeface="Canva Sans"/>
              </a:rPr>
              <a:t>Monthly Income</a:t>
            </a:r>
          </a:p>
          <a:p>
            <a:pPr marL="380439" lvl="1" indent="-190220">
              <a:lnSpc>
                <a:spcPts val="2466"/>
              </a:lnSpc>
              <a:buFont typeface="Arial"/>
              <a:buChar char="•"/>
            </a:pPr>
            <a:r>
              <a:rPr lang="en-US" sz="1762" dirty="0">
                <a:solidFill>
                  <a:srgbClr val="FFFFFF"/>
                </a:solidFill>
                <a:latin typeface="Canva Sans"/>
              </a:rPr>
              <a:t>...</a:t>
            </a:r>
            <a:r>
              <a:rPr lang="en-US" sz="1762" dirty="0">
                <a:solidFill>
                  <a:srgbClr val="FFFFFF"/>
                </a:solidFill>
                <a:latin typeface="Canva Sans Bold"/>
              </a:rPr>
              <a:t>many more!</a:t>
            </a:r>
          </a:p>
        </p:txBody>
      </p:sp>
      <p:sp>
        <p:nvSpPr>
          <p:cNvPr id="7" name="Freeform 7"/>
          <p:cNvSpPr/>
          <p:nvPr/>
        </p:nvSpPr>
        <p:spPr>
          <a:xfrm>
            <a:off x="9144000" y="3276866"/>
            <a:ext cx="1577656" cy="1096471"/>
          </a:xfrm>
          <a:custGeom>
            <a:avLst/>
            <a:gdLst/>
            <a:ahLst/>
            <a:cxnLst/>
            <a:rect l="l" t="t" r="r" b="b"/>
            <a:pathLst>
              <a:path w="1577656" h="1096471">
                <a:moveTo>
                  <a:pt x="0" y="0"/>
                </a:moveTo>
                <a:lnTo>
                  <a:pt x="1577656" y="0"/>
                </a:lnTo>
                <a:lnTo>
                  <a:pt x="1577656" y="1096471"/>
                </a:lnTo>
                <a:lnTo>
                  <a:pt x="0" y="109647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SG"/>
          </a:p>
        </p:txBody>
      </p:sp>
      <p:sp>
        <p:nvSpPr>
          <p:cNvPr id="8" name="TextBox 8"/>
          <p:cNvSpPr txBox="1"/>
          <p:nvPr/>
        </p:nvSpPr>
        <p:spPr>
          <a:xfrm>
            <a:off x="10721656" y="3210191"/>
            <a:ext cx="3570533" cy="696634"/>
          </a:xfrm>
          <a:prstGeom prst="rect">
            <a:avLst/>
          </a:prstGeom>
        </p:spPr>
        <p:txBody>
          <a:bodyPr wrap="square" lIns="0" tIns="0" rIns="0" bIns="0" rtlCol="0" anchor="t">
            <a:spAutoFit/>
          </a:bodyPr>
          <a:lstStyle/>
          <a:p>
            <a:pPr>
              <a:lnSpc>
                <a:spcPts val="5793"/>
              </a:lnSpc>
            </a:pPr>
            <a:r>
              <a:rPr lang="en-US" sz="4138" dirty="0">
                <a:solidFill>
                  <a:srgbClr val="FF5757"/>
                </a:solidFill>
                <a:latin typeface="Canva Sans Bold"/>
              </a:rPr>
              <a:t>Data Points</a:t>
            </a:r>
          </a:p>
        </p:txBody>
      </p:sp>
      <p:sp>
        <p:nvSpPr>
          <p:cNvPr id="9" name="TextBox 9"/>
          <p:cNvSpPr txBox="1"/>
          <p:nvPr/>
        </p:nvSpPr>
        <p:spPr>
          <a:xfrm>
            <a:off x="10647084" y="3868725"/>
            <a:ext cx="3570533" cy="650303"/>
          </a:xfrm>
          <a:prstGeom prst="rect">
            <a:avLst/>
          </a:prstGeom>
        </p:spPr>
        <p:txBody>
          <a:bodyPr lIns="0" tIns="0" rIns="0" bIns="0" rtlCol="0" anchor="t">
            <a:spAutoFit/>
          </a:bodyPr>
          <a:lstStyle/>
          <a:p>
            <a:pPr marL="410513" lvl="1" indent="-205257">
              <a:lnSpc>
                <a:spcPts val="2661"/>
              </a:lnSpc>
              <a:buFont typeface="Arial"/>
              <a:buChar char="•"/>
            </a:pPr>
            <a:r>
              <a:rPr lang="en-US" sz="1901">
                <a:solidFill>
                  <a:srgbClr val="FFFFFF"/>
                </a:solidFill>
                <a:latin typeface="Canva Sans"/>
              </a:rPr>
              <a:t>421,094 Rows</a:t>
            </a:r>
          </a:p>
          <a:p>
            <a:pPr marL="410513" lvl="1" indent="-205257">
              <a:lnSpc>
                <a:spcPts val="2661"/>
              </a:lnSpc>
              <a:buFont typeface="Arial"/>
              <a:buChar char="•"/>
            </a:pPr>
            <a:r>
              <a:rPr lang="en-US" sz="1901">
                <a:solidFill>
                  <a:srgbClr val="FFFFFF"/>
                </a:solidFill>
                <a:latin typeface="Canva Sans"/>
              </a:rPr>
              <a:t>74 Columns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343131"/>
        </a:solidFill>
        <a:effectLst/>
      </p:bgPr>
    </p:bg>
    <p:spTree>
      <p:nvGrpSpPr>
        <p:cNvPr id="1" name=""/>
        <p:cNvGrpSpPr/>
        <p:nvPr/>
      </p:nvGrpSpPr>
      <p:grpSpPr>
        <a:xfrm>
          <a:off x="0" y="0"/>
          <a:ext cx="0" cy="0"/>
          <a:chOff x="0" y="0"/>
          <a:chExt cx="0" cy="0"/>
        </a:xfrm>
      </p:grpSpPr>
      <p:sp>
        <p:nvSpPr>
          <p:cNvPr id="2" name="Freeform 2"/>
          <p:cNvSpPr/>
          <p:nvPr/>
        </p:nvSpPr>
        <p:spPr>
          <a:xfrm rot="3651308">
            <a:off x="14064114" y="1480619"/>
            <a:ext cx="1999250" cy="2538731"/>
          </a:xfrm>
          <a:custGeom>
            <a:avLst/>
            <a:gdLst/>
            <a:ahLst/>
            <a:cxnLst/>
            <a:rect l="l" t="t" r="r" b="b"/>
            <a:pathLst>
              <a:path w="1999250" h="2538731">
                <a:moveTo>
                  <a:pt x="0" y="0"/>
                </a:moveTo>
                <a:lnTo>
                  <a:pt x="1999250" y="0"/>
                </a:lnTo>
                <a:lnTo>
                  <a:pt x="1999250" y="2538731"/>
                </a:lnTo>
                <a:lnTo>
                  <a:pt x="0" y="2538731"/>
                </a:lnTo>
                <a:lnTo>
                  <a:pt x="0" y="0"/>
                </a:lnTo>
                <a:close/>
              </a:path>
            </a:pathLst>
          </a:custGeom>
          <a:blipFill>
            <a:blip r:embed="rId2"/>
            <a:stretch>
              <a:fillRect/>
            </a:stretch>
          </a:blipFill>
        </p:spPr>
        <p:txBody>
          <a:bodyPr/>
          <a:lstStyle/>
          <a:p>
            <a:endParaRPr lang="en-SG"/>
          </a:p>
        </p:txBody>
      </p:sp>
      <p:sp>
        <p:nvSpPr>
          <p:cNvPr id="3" name="TextBox 3"/>
          <p:cNvSpPr txBox="1"/>
          <p:nvPr/>
        </p:nvSpPr>
        <p:spPr>
          <a:xfrm>
            <a:off x="11585275" y="6211504"/>
            <a:ext cx="5778081" cy="2657475"/>
          </a:xfrm>
          <a:prstGeom prst="rect">
            <a:avLst/>
          </a:prstGeom>
        </p:spPr>
        <p:txBody>
          <a:bodyPr lIns="0" tIns="0" rIns="0" bIns="0" rtlCol="0" anchor="t">
            <a:spAutoFit/>
          </a:bodyPr>
          <a:lstStyle/>
          <a:p>
            <a:pPr marL="647700" lvl="1" indent="-323850">
              <a:lnSpc>
                <a:spcPts val="4200"/>
              </a:lnSpc>
              <a:buAutoNum type="arabicPeriod"/>
            </a:pPr>
            <a:r>
              <a:rPr lang="en-US" sz="3000">
                <a:solidFill>
                  <a:srgbClr val="FBF7F1"/>
                </a:solidFill>
                <a:latin typeface="Neue Machina Light"/>
              </a:rPr>
              <a:t>Dropping rows that are null</a:t>
            </a:r>
          </a:p>
          <a:p>
            <a:pPr marL="647700" lvl="1" indent="-323850">
              <a:lnSpc>
                <a:spcPts val="4200"/>
              </a:lnSpc>
              <a:buAutoNum type="arabicPeriod"/>
            </a:pPr>
            <a:r>
              <a:rPr lang="en-US" sz="3000">
                <a:solidFill>
                  <a:srgbClr val="FBF7F1"/>
                </a:solidFill>
                <a:latin typeface="Neue Machina Light"/>
              </a:rPr>
              <a:t> Re-Categorize values in ‘loan_status’</a:t>
            </a:r>
          </a:p>
          <a:p>
            <a:pPr marL="647700" lvl="1" indent="-323850" algn="l">
              <a:lnSpc>
                <a:spcPts val="4200"/>
              </a:lnSpc>
              <a:spcBef>
                <a:spcPct val="0"/>
              </a:spcBef>
              <a:buAutoNum type="arabicPeriod"/>
            </a:pPr>
            <a:r>
              <a:rPr lang="en-US" sz="3000">
                <a:solidFill>
                  <a:srgbClr val="FBF7F1"/>
                </a:solidFill>
                <a:latin typeface="Neue Machina Light"/>
              </a:rPr>
              <a:t> Dropping columns   </a:t>
            </a:r>
          </a:p>
        </p:txBody>
      </p:sp>
      <p:sp>
        <p:nvSpPr>
          <p:cNvPr id="4" name="TextBox 4"/>
          <p:cNvSpPr txBox="1"/>
          <p:nvPr/>
        </p:nvSpPr>
        <p:spPr>
          <a:xfrm>
            <a:off x="1289000" y="4462462"/>
            <a:ext cx="9331808" cy="1209675"/>
          </a:xfrm>
          <a:prstGeom prst="rect">
            <a:avLst/>
          </a:prstGeom>
        </p:spPr>
        <p:txBody>
          <a:bodyPr lIns="0" tIns="0" rIns="0" bIns="0" rtlCol="0" anchor="t">
            <a:spAutoFit/>
          </a:bodyPr>
          <a:lstStyle/>
          <a:p>
            <a:pPr marL="0" lvl="0" indent="0">
              <a:lnSpc>
                <a:spcPts val="8399"/>
              </a:lnSpc>
              <a:spcBef>
                <a:spcPct val="0"/>
              </a:spcBef>
            </a:pPr>
            <a:r>
              <a:rPr lang="en-US" sz="6999">
                <a:solidFill>
                  <a:srgbClr val="FBF7F1"/>
                </a:solidFill>
                <a:latin typeface="Mero Thai"/>
              </a:rPr>
              <a:t>2: Data Preparations</a:t>
            </a:r>
          </a:p>
        </p:txBody>
      </p:sp>
      <p:sp>
        <p:nvSpPr>
          <p:cNvPr id="5" name="Freeform 5"/>
          <p:cNvSpPr/>
          <p:nvPr/>
        </p:nvSpPr>
        <p:spPr>
          <a:xfrm>
            <a:off x="3421044" y="8868979"/>
            <a:ext cx="3357934" cy="3357934"/>
          </a:xfrm>
          <a:custGeom>
            <a:avLst/>
            <a:gdLst/>
            <a:ahLst/>
            <a:cxnLst/>
            <a:rect l="l" t="t" r="r" b="b"/>
            <a:pathLst>
              <a:path w="3357934" h="3357934">
                <a:moveTo>
                  <a:pt x="0" y="0"/>
                </a:moveTo>
                <a:lnTo>
                  <a:pt x="3357934" y="0"/>
                </a:lnTo>
                <a:lnTo>
                  <a:pt x="3357934" y="3357934"/>
                </a:lnTo>
                <a:lnTo>
                  <a:pt x="0" y="3357934"/>
                </a:lnTo>
                <a:lnTo>
                  <a:pt x="0" y="0"/>
                </a:lnTo>
                <a:close/>
              </a:path>
            </a:pathLst>
          </a:custGeom>
          <a:blipFill>
            <a:blip r:embed="rId3"/>
            <a:stretch>
              <a:fillRect/>
            </a:stretch>
          </a:blipFill>
        </p:spPr>
        <p:txBody>
          <a:bodyPr/>
          <a:lstStyle/>
          <a:p>
            <a:endParaRPr lang="en-SG"/>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343131"/>
        </a:solidFill>
        <a:effectLst/>
      </p:bgPr>
    </p:bg>
    <p:spTree>
      <p:nvGrpSpPr>
        <p:cNvPr id="1" name=""/>
        <p:cNvGrpSpPr/>
        <p:nvPr/>
      </p:nvGrpSpPr>
      <p:grpSpPr>
        <a:xfrm>
          <a:off x="0" y="0"/>
          <a:ext cx="0" cy="0"/>
          <a:chOff x="0" y="0"/>
          <a:chExt cx="0" cy="0"/>
        </a:xfrm>
      </p:grpSpPr>
      <p:sp>
        <p:nvSpPr>
          <p:cNvPr id="2" name="Freeform 2"/>
          <p:cNvSpPr/>
          <p:nvPr/>
        </p:nvSpPr>
        <p:spPr>
          <a:xfrm>
            <a:off x="6725042" y="2936108"/>
            <a:ext cx="10534258" cy="6485260"/>
          </a:xfrm>
          <a:custGeom>
            <a:avLst/>
            <a:gdLst/>
            <a:ahLst/>
            <a:cxnLst/>
            <a:rect l="l" t="t" r="r" b="b"/>
            <a:pathLst>
              <a:path w="10534258" h="6485260">
                <a:moveTo>
                  <a:pt x="0" y="0"/>
                </a:moveTo>
                <a:lnTo>
                  <a:pt x="10534258" y="0"/>
                </a:lnTo>
                <a:lnTo>
                  <a:pt x="10534258" y="6485260"/>
                </a:lnTo>
                <a:lnTo>
                  <a:pt x="0" y="6485260"/>
                </a:lnTo>
                <a:lnTo>
                  <a:pt x="0" y="0"/>
                </a:lnTo>
                <a:close/>
              </a:path>
            </a:pathLst>
          </a:custGeom>
          <a:blipFill>
            <a:blip r:embed="rId2"/>
            <a:stretch>
              <a:fillRect/>
            </a:stretch>
          </a:blipFill>
        </p:spPr>
        <p:txBody>
          <a:bodyPr/>
          <a:lstStyle/>
          <a:p>
            <a:endParaRPr lang="en-SG"/>
          </a:p>
        </p:txBody>
      </p:sp>
      <p:sp>
        <p:nvSpPr>
          <p:cNvPr id="3" name="Freeform 3"/>
          <p:cNvSpPr/>
          <p:nvPr/>
        </p:nvSpPr>
        <p:spPr>
          <a:xfrm>
            <a:off x="6725042" y="1964261"/>
            <a:ext cx="10534258" cy="660239"/>
          </a:xfrm>
          <a:custGeom>
            <a:avLst/>
            <a:gdLst/>
            <a:ahLst/>
            <a:cxnLst/>
            <a:rect l="l" t="t" r="r" b="b"/>
            <a:pathLst>
              <a:path w="10534258" h="660239">
                <a:moveTo>
                  <a:pt x="0" y="0"/>
                </a:moveTo>
                <a:lnTo>
                  <a:pt x="10534258" y="0"/>
                </a:lnTo>
                <a:lnTo>
                  <a:pt x="10534258" y="660239"/>
                </a:lnTo>
                <a:lnTo>
                  <a:pt x="0" y="660239"/>
                </a:lnTo>
                <a:lnTo>
                  <a:pt x="0" y="0"/>
                </a:lnTo>
                <a:close/>
              </a:path>
            </a:pathLst>
          </a:custGeom>
          <a:blipFill>
            <a:blip r:embed="rId3"/>
            <a:stretch>
              <a:fillRect/>
            </a:stretch>
          </a:blipFill>
        </p:spPr>
        <p:txBody>
          <a:bodyPr/>
          <a:lstStyle/>
          <a:p>
            <a:endParaRPr lang="en-SG"/>
          </a:p>
        </p:txBody>
      </p:sp>
      <p:sp>
        <p:nvSpPr>
          <p:cNvPr id="4" name="TextBox 4"/>
          <p:cNvSpPr txBox="1"/>
          <p:nvPr/>
        </p:nvSpPr>
        <p:spPr>
          <a:xfrm>
            <a:off x="4416427" y="347662"/>
            <a:ext cx="8686802" cy="1209675"/>
          </a:xfrm>
          <a:prstGeom prst="rect">
            <a:avLst/>
          </a:prstGeom>
        </p:spPr>
        <p:txBody>
          <a:bodyPr lIns="0" tIns="0" rIns="0" bIns="0" rtlCol="0" anchor="t">
            <a:spAutoFit/>
          </a:bodyPr>
          <a:lstStyle/>
          <a:p>
            <a:pPr marL="0" lvl="0" indent="0" algn="ctr">
              <a:lnSpc>
                <a:spcPts val="8399"/>
              </a:lnSpc>
              <a:spcBef>
                <a:spcPct val="0"/>
              </a:spcBef>
            </a:pPr>
            <a:r>
              <a:rPr lang="en-US" sz="6999">
                <a:solidFill>
                  <a:srgbClr val="FBF7F1"/>
                </a:solidFill>
                <a:latin typeface="Mero Thai"/>
              </a:rPr>
              <a:t>Data Preparation</a:t>
            </a:r>
          </a:p>
        </p:txBody>
      </p:sp>
      <p:sp>
        <p:nvSpPr>
          <p:cNvPr id="5" name="TextBox 5"/>
          <p:cNvSpPr txBox="1"/>
          <p:nvPr/>
        </p:nvSpPr>
        <p:spPr>
          <a:xfrm>
            <a:off x="0" y="4292970"/>
            <a:ext cx="6725042" cy="850530"/>
          </a:xfrm>
          <a:prstGeom prst="rect">
            <a:avLst/>
          </a:prstGeom>
        </p:spPr>
        <p:txBody>
          <a:bodyPr lIns="0" tIns="0" rIns="0" bIns="0" rtlCol="0" anchor="t">
            <a:spAutoFit/>
          </a:bodyPr>
          <a:lstStyle/>
          <a:p>
            <a:pPr algn="ctr">
              <a:lnSpc>
                <a:spcPts val="3113"/>
              </a:lnSpc>
              <a:spcBef>
                <a:spcPct val="0"/>
              </a:spcBef>
            </a:pPr>
            <a:r>
              <a:rPr lang="en-US" sz="2594">
                <a:solidFill>
                  <a:srgbClr val="FBF7F1"/>
                </a:solidFill>
                <a:latin typeface="Mero Thai"/>
              </a:rPr>
              <a:t>Dropping these columns as they have too much empty rows </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343131"/>
        </a:solidFill>
        <a:effectLst/>
      </p:bgPr>
    </p:bg>
    <p:spTree>
      <p:nvGrpSpPr>
        <p:cNvPr id="1" name=""/>
        <p:cNvGrpSpPr/>
        <p:nvPr/>
      </p:nvGrpSpPr>
      <p:grpSpPr>
        <a:xfrm>
          <a:off x="0" y="0"/>
          <a:ext cx="0" cy="0"/>
          <a:chOff x="0" y="0"/>
          <a:chExt cx="0" cy="0"/>
        </a:xfrm>
      </p:grpSpPr>
      <p:sp>
        <p:nvSpPr>
          <p:cNvPr id="2" name="Freeform 2"/>
          <p:cNvSpPr/>
          <p:nvPr/>
        </p:nvSpPr>
        <p:spPr>
          <a:xfrm>
            <a:off x="821162" y="2430580"/>
            <a:ext cx="4776849" cy="3691966"/>
          </a:xfrm>
          <a:custGeom>
            <a:avLst/>
            <a:gdLst/>
            <a:ahLst/>
            <a:cxnLst/>
            <a:rect l="l" t="t" r="r" b="b"/>
            <a:pathLst>
              <a:path w="4776849" h="3691966">
                <a:moveTo>
                  <a:pt x="0" y="0"/>
                </a:moveTo>
                <a:lnTo>
                  <a:pt x="4776849" y="0"/>
                </a:lnTo>
                <a:lnTo>
                  <a:pt x="4776849" y="3691966"/>
                </a:lnTo>
                <a:lnTo>
                  <a:pt x="0" y="3691966"/>
                </a:lnTo>
                <a:lnTo>
                  <a:pt x="0" y="0"/>
                </a:lnTo>
                <a:close/>
              </a:path>
            </a:pathLst>
          </a:custGeom>
          <a:blipFill>
            <a:blip r:embed="rId2"/>
            <a:stretch>
              <a:fillRect/>
            </a:stretch>
          </a:blipFill>
        </p:spPr>
        <p:txBody>
          <a:bodyPr/>
          <a:lstStyle/>
          <a:p>
            <a:endParaRPr lang="en-SG"/>
          </a:p>
        </p:txBody>
      </p:sp>
      <p:sp>
        <p:nvSpPr>
          <p:cNvPr id="3" name="Freeform 3"/>
          <p:cNvSpPr/>
          <p:nvPr/>
        </p:nvSpPr>
        <p:spPr>
          <a:xfrm>
            <a:off x="8153548" y="2430580"/>
            <a:ext cx="9609503" cy="3738078"/>
          </a:xfrm>
          <a:custGeom>
            <a:avLst/>
            <a:gdLst/>
            <a:ahLst/>
            <a:cxnLst/>
            <a:rect l="l" t="t" r="r" b="b"/>
            <a:pathLst>
              <a:path w="9609503" h="3738078">
                <a:moveTo>
                  <a:pt x="0" y="0"/>
                </a:moveTo>
                <a:lnTo>
                  <a:pt x="9609504" y="0"/>
                </a:lnTo>
                <a:lnTo>
                  <a:pt x="9609504" y="3738078"/>
                </a:lnTo>
                <a:lnTo>
                  <a:pt x="0" y="3738078"/>
                </a:lnTo>
                <a:lnTo>
                  <a:pt x="0" y="0"/>
                </a:lnTo>
                <a:close/>
              </a:path>
            </a:pathLst>
          </a:custGeom>
          <a:blipFill>
            <a:blip r:embed="rId3"/>
            <a:stretch>
              <a:fillRect l="-168" r="-168"/>
            </a:stretch>
          </a:blipFill>
        </p:spPr>
        <p:txBody>
          <a:bodyPr/>
          <a:lstStyle/>
          <a:p>
            <a:endParaRPr lang="en-SG"/>
          </a:p>
        </p:txBody>
      </p:sp>
      <p:sp>
        <p:nvSpPr>
          <p:cNvPr id="4" name="Freeform 4"/>
          <p:cNvSpPr/>
          <p:nvPr/>
        </p:nvSpPr>
        <p:spPr>
          <a:xfrm>
            <a:off x="6104658" y="4068188"/>
            <a:ext cx="1199535" cy="503805"/>
          </a:xfrm>
          <a:custGeom>
            <a:avLst/>
            <a:gdLst/>
            <a:ahLst/>
            <a:cxnLst/>
            <a:rect l="l" t="t" r="r" b="b"/>
            <a:pathLst>
              <a:path w="1199535" h="503805">
                <a:moveTo>
                  <a:pt x="0" y="0"/>
                </a:moveTo>
                <a:lnTo>
                  <a:pt x="1199536" y="0"/>
                </a:lnTo>
                <a:lnTo>
                  <a:pt x="1199536" y="503805"/>
                </a:lnTo>
                <a:lnTo>
                  <a:pt x="0" y="50380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SG"/>
          </a:p>
        </p:txBody>
      </p:sp>
      <p:sp>
        <p:nvSpPr>
          <p:cNvPr id="5" name="TextBox 5"/>
          <p:cNvSpPr txBox="1"/>
          <p:nvPr/>
        </p:nvSpPr>
        <p:spPr>
          <a:xfrm>
            <a:off x="4416427" y="347662"/>
            <a:ext cx="8686802" cy="1209675"/>
          </a:xfrm>
          <a:prstGeom prst="rect">
            <a:avLst/>
          </a:prstGeom>
        </p:spPr>
        <p:txBody>
          <a:bodyPr lIns="0" tIns="0" rIns="0" bIns="0" rtlCol="0" anchor="t">
            <a:spAutoFit/>
          </a:bodyPr>
          <a:lstStyle/>
          <a:p>
            <a:pPr marL="0" lvl="0" indent="0" algn="ctr">
              <a:lnSpc>
                <a:spcPts val="8399"/>
              </a:lnSpc>
              <a:spcBef>
                <a:spcPct val="0"/>
              </a:spcBef>
            </a:pPr>
            <a:r>
              <a:rPr lang="en-US" sz="6999">
                <a:solidFill>
                  <a:srgbClr val="FBF7F1"/>
                </a:solidFill>
                <a:latin typeface="Mero Thai"/>
              </a:rPr>
              <a:t>Data Preparation</a:t>
            </a:r>
          </a:p>
        </p:txBody>
      </p:sp>
      <p:sp>
        <p:nvSpPr>
          <p:cNvPr id="6" name="TextBox 6"/>
          <p:cNvSpPr txBox="1"/>
          <p:nvPr/>
        </p:nvSpPr>
        <p:spPr>
          <a:xfrm>
            <a:off x="821162" y="7012970"/>
            <a:ext cx="16941889" cy="1180465"/>
          </a:xfrm>
          <a:prstGeom prst="rect">
            <a:avLst/>
          </a:prstGeom>
        </p:spPr>
        <p:txBody>
          <a:bodyPr lIns="0" tIns="0" rIns="0" bIns="0" rtlCol="0" anchor="t">
            <a:spAutoFit/>
          </a:bodyPr>
          <a:lstStyle/>
          <a:p>
            <a:pPr>
              <a:lnSpc>
                <a:spcPts val="4759"/>
              </a:lnSpc>
            </a:pPr>
            <a:r>
              <a:rPr lang="en-US" sz="3399">
                <a:solidFill>
                  <a:srgbClr val="FBF7F1"/>
                </a:solidFill>
                <a:latin typeface="Canva Sans"/>
              </a:rPr>
              <a:t>We decided to drop rows such as “</a:t>
            </a:r>
            <a:r>
              <a:rPr lang="en-US" sz="3399">
                <a:solidFill>
                  <a:srgbClr val="FF5757"/>
                </a:solidFill>
                <a:latin typeface="Canva Sans"/>
              </a:rPr>
              <a:t>Current/In Grace Period /Issued</a:t>
            </a:r>
            <a:r>
              <a:rPr lang="en-US" sz="3399">
                <a:solidFill>
                  <a:srgbClr val="FBF7F1"/>
                </a:solidFill>
                <a:latin typeface="Canva Sans"/>
              </a:rPr>
              <a:t>” and re categorize the remaining into </a:t>
            </a:r>
            <a:r>
              <a:rPr lang="en-US" sz="3399">
                <a:solidFill>
                  <a:srgbClr val="FF5757"/>
                </a:solidFill>
                <a:latin typeface="Canva Sans Bold"/>
              </a:rPr>
              <a:t>risk</a:t>
            </a:r>
            <a:r>
              <a:rPr lang="en-US" sz="3399">
                <a:solidFill>
                  <a:srgbClr val="FBF7F1"/>
                </a:solidFill>
                <a:latin typeface="Canva Sans"/>
              </a:rPr>
              <a:t> and </a:t>
            </a:r>
            <a:r>
              <a:rPr lang="en-US" sz="3399">
                <a:solidFill>
                  <a:srgbClr val="FF5757"/>
                </a:solidFill>
                <a:latin typeface="Canva Sans Bold"/>
              </a:rPr>
              <a:t>non-risky </a:t>
            </a:r>
            <a:r>
              <a:rPr lang="en-US" sz="3399">
                <a:solidFill>
                  <a:srgbClr val="FFFFFF"/>
                </a:solidFill>
                <a:latin typeface="Canva Sans"/>
              </a:rPr>
              <a:t>under</a:t>
            </a:r>
            <a:r>
              <a:rPr lang="en-US" sz="3399">
                <a:solidFill>
                  <a:srgbClr val="FFFFFF"/>
                </a:solidFill>
                <a:latin typeface="Canva Sans Bold"/>
              </a:rPr>
              <a:t> “</a:t>
            </a:r>
            <a:r>
              <a:rPr lang="en-US" sz="3399">
                <a:solidFill>
                  <a:srgbClr val="7ED957"/>
                </a:solidFill>
                <a:latin typeface="Canva Sans Bold"/>
              </a:rPr>
              <a:t>credit_risk</a:t>
            </a:r>
            <a:r>
              <a:rPr lang="en-US" sz="3399">
                <a:solidFill>
                  <a:srgbClr val="FFFFFF"/>
                </a:solidFill>
                <a:latin typeface="Canva Sans Bold"/>
              </a:rPr>
              <a:t>”</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343131"/>
        </a:solidFill>
        <a:effectLst/>
      </p:bgPr>
    </p:bg>
    <p:spTree>
      <p:nvGrpSpPr>
        <p:cNvPr id="1" name=""/>
        <p:cNvGrpSpPr/>
        <p:nvPr/>
      </p:nvGrpSpPr>
      <p:grpSpPr>
        <a:xfrm>
          <a:off x="0" y="0"/>
          <a:ext cx="0" cy="0"/>
          <a:chOff x="0" y="0"/>
          <a:chExt cx="0" cy="0"/>
        </a:xfrm>
      </p:grpSpPr>
      <p:sp>
        <p:nvSpPr>
          <p:cNvPr id="2" name="Freeform 2"/>
          <p:cNvSpPr/>
          <p:nvPr/>
        </p:nvSpPr>
        <p:spPr>
          <a:xfrm rot="3651308">
            <a:off x="14064114" y="1480619"/>
            <a:ext cx="1999250" cy="2538731"/>
          </a:xfrm>
          <a:custGeom>
            <a:avLst/>
            <a:gdLst/>
            <a:ahLst/>
            <a:cxnLst/>
            <a:rect l="l" t="t" r="r" b="b"/>
            <a:pathLst>
              <a:path w="1999250" h="2538731">
                <a:moveTo>
                  <a:pt x="0" y="0"/>
                </a:moveTo>
                <a:lnTo>
                  <a:pt x="1999250" y="0"/>
                </a:lnTo>
                <a:lnTo>
                  <a:pt x="1999250" y="2538731"/>
                </a:lnTo>
                <a:lnTo>
                  <a:pt x="0" y="2538731"/>
                </a:lnTo>
                <a:lnTo>
                  <a:pt x="0" y="0"/>
                </a:lnTo>
                <a:close/>
              </a:path>
            </a:pathLst>
          </a:custGeom>
          <a:blipFill>
            <a:blip r:embed="rId2"/>
            <a:stretch>
              <a:fillRect/>
            </a:stretch>
          </a:blipFill>
        </p:spPr>
        <p:txBody>
          <a:bodyPr/>
          <a:lstStyle/>
          <a:p>
            <a:endParaRPr lang="en-SG"/>
          </a:p>
        </p:txBody>
      </p:sp>
      <p:sp>
        <p:nvSpPr>
          <p:cNvPr id="3" name="TextBox 3"/>
          <p:cNvSpPr txBox="1"/>
          <p:nvPr/>
        </p:nvSpPr>
        <p:spPr>
          <a:xfrm>
            <a:off x="11619622" y="6554981"/>
            <a:ext cx="5778081" cy="1590675"/>
          </a:xfrm>
          <a:prstGeom prst="rect">
            <a:avLst/>
          </a:prstGeom>
        </p:spPr>
        <p:txBody>
          <a:bodyPr lIns="0" tIns="0" rIns="0" bIns="0" rtlCol="0" anchor="t">
            <a:spAutoFit/>
          </a:bodyPr>
          <a:lstStyle/>
          <a:p>
            <a:pPr marL="647700" lvl="1" indent="-323850">
              <a:lnSpc>
                <a:spcPts val="4200"/>
              </a:lnSpc>
              <a:buAutoNum type="arabicPeriod"/>
            </a:pPr>
            <a:r>
              <a:rPr lang="en-US" sz="3000">
                <a:solidFill>
                  <a:srgbClr val="FBF7F1"/>
                </a:solidFill>
                <a:latin typeface="Neue Machina Light"/>
              </a:rPr>
              <a:t>Chi Square Test</a:t>
            </a:r>
          </a:p>
          <a:p>
            <a:pPr marL="647700" lvl="1" indent="-323850" algn="l">
              <a:lnSpc>
                <a:spcPts val="4200"/>
              </a:lnSpc>
              <a:spcBef>
                <a:spcPct val="0"/>
              </a:spcBef>
              <a:buAutoNum type="arabicPeriod"/>
            </a:pPr>
            <a:r>
              <a:rPr lang="en-US" sz="3000">
                <a:solidFill>
                  <a:srgbClr val="FBF7F1"/>
                </a:solidFill>
                <a:latin typeface="Neue Machina Light"/>
              </a:rPr>
              <a:t>Plotting and Pattern observation of graphs</a:t>
            </a:r>
          </a:p>
        </p:txBody>
      </p:sp>
      <p:sp>
        <p:nvSpPr>
          <p:cNvPr id="4" name="TextBox 4"/>
          <p:cNvSpPr txBox="1"/>
          <p:nvPr/>
        </p:nvSpPr>
        <p:spPr>
          <a:xfrm>
            <a:off x="1615303" y="4462462"/>
            <a:ext cx="9331808" cy="1209675"/>
          </a:xfrm>
          <a:prstGeom prst="rect">
            <a:avLst/>
          </a:prstGeom>
        </p:spPr>
        <p:txBody>
          <a:bodyPr lIns="0" tIns="0" rIns="0" bIns="0" rtlCol="0" anchor="t">
            <a:spAutoFit/>
          </a:bodyPr>
          <a:lstStyle/>
          <a:p>
            <a:pPr marL="0" lvl="0" indent="0">
              <a:lnSpc>
                <a:spcPts val="8399"/>
              </a:lnSpc>
              <a:spcBef>
                <a:spcPct val="0"/>
              </a:spcBef>
            </a:pPr>
            <a:r>
              <a:rPr lang="en-US" sz="6999">
                <a:solidFill>
                  <a:srgbClr val="FBF7F1"/>
                </a:solidFill>
                <a:latin typeface="Mero Thai"/>
              </a:rPr>
              <a:t>2: EDA</a:t>
            </a:r>
          </a:p>
        </p:txBody>
      </p:sp>
      <p:sp>
        <p:nvSpPr>
          <p:cNvPr id="5" name="Freeform 5"/>
          <p:cNvSpPr/>
          <p:nvPr/>
        </p:nvSpPr>
        <p:spPr>
          <a:xfrm>
            <a:off x="3421044" y="8868979"/>
            <a:ext cx="3357934" cy="3357934"/>
          </a:xfrm>
          <a:custGeom>
            <a:avLst/>
            <a:gdLst/>
            <a:ahLst/>
            <a:cxnLst/>
            <a:rect l="l" t="t" r="r" b="b"/>
            <a:pathLst>
              <a:path w="3357934" h="3357934">
                <a:moveTo>
                  <a:pt x="0" y="0"/>
                </a:moveTo>
                <a:lnTo>
                  <a:pt x="3357934" y="0"/>
                </a:lnTo>
                <a:lnTo>
                  <a:pt x="3357934" y="3357934"/>
                </a:lnTo>
                <a:lnTo>
                  <a:pt x="0" y="3357934"/>
                </a:lnTo>
                <a:lnTo>
                  <a:pt x="0" y="0"/>
                </a:lnTo>
                <a:close/>
              </a:path>
            </a:pathLst>
          </a:custGeom>
          <a:blipFill>
            <a:blip r:embed="rId3"/>
            <a:stretch>
              <a:fillRect/>
            </a:stretch>
          </a:blipFill>
        </p:spPr>
        <p:txBody>
          <a:bodyPr/>
          <a:lstStyle/>
          <a:p>
            <a:endParaRPr lang="en-SG"/>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503</Words>
  <Application>Microsoft Office PowerPoint</Application>
  <PresentationFormat>Custom</PresentationFormat>
  <Paragraphs>87</Paragraphs>
  <Slides>19</Slides>
  <Notes>0</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19</vt:i4>
      </vt:variant>
    </vt:vector>
  </HeadingPairs>
  <TitlesOfParts>
    <vt:vector size="32" baseType="lpstr">
      <vt:lpstr>Canva Sans Bold</vt:lpstr>
      <vt:lpstr>Mero Thai</vt:lpstr>
      <vt:lpstr>Canva Sans</vt:lpstr>
      <vt:lpstr>Poppins Medium Bold</vt:lpstr>
      <vt:lpstr>Neue Machina Ultra-Bold</vt:lpstr>
      <vt:lpstr>Neue Machina Bold</vt:lpstr>
      <vt:lpstr>Poppins Medium</vt:lpstr>
      <vt:lpstr>Neue Machina</vt:lpstr>
      <vt:lpstr>Bebas Neue Bold</vt:lpstr>
      <vt:lpstr>Arial</vt:lpstr>
      <vt:lpstr>Neue Machina Light</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Understanding risk in financial modeling projects is crucial for success.</dc:title>
  <dc:creator>Justin Au</dc:creator>
  <cp:lastModifiedBy>Justin Au</cp:lastModifiedBy>
  <cp:revision>2</cp:revision>
  <dcterms:created xsi:type="dcterms:W3CDTF">2006-08-16T00:00:00Z</dcterms:created>
  <dcterms:modified xsi:type="dcterms:W3CDTF">2024-04-24T06:47:58Z</dcterms:modified>
  <dc:identifier>DAGDN5DYzD8</dc:identifier>
</cp:coreProperties>
</file>